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61"/>
  </p:notesMasterIdLst>
  <p:handoutMasterIdLst>
    <p:handoutMasterId r:id="rId62"/>
  </p:handoutMasterIdLst>
  <p:sldIdLst>
    <p:sldId id="261" r:id="rId5"/>
    <p:sldId id="263"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2" r:id="rId53"/>
    <p:sldId id="323" r:id="rId54"/>
    <p:sldId id="324" r:id="rId55"/>
    <p:sldId id="284" r:id="rId56"/>
    <p:sldId id="285" r:id="rId57"/>
    <p:sldId id="286" r:id="rId58"/>
    <p:sldId id="287" r:id="rId59"/>
    <p:sldId id="288" r:id="rId60"/>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4" autoAdjust="0"/>
  </p:normalViewPr>
  <p:slideViewPr>
    <p:cSldViewPr>
      <p:cViewPr varScale="1">
        <p:scale>
          <a:sx n="114" d="100"/>
          <a:sy n="114" d="100"/>
        </p:scale>
        <p:origin x="474" y="114"/>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a:latin typeface="Tw Cen MT" panose="020B0602020104020603" pitchFamily="34" charset="0"/>
            </a:endParaRPr>
          </a:p>
        </p:txBody>
      </p:sp>
      <p:sp>
        <p:nvSpPr>
          <p:cNvPr id="3" name="Data — symbol zastępczy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9852E3E-E214-4498-8D5F-3DFB0A445492}" type="datetime1">
              <a:rPr lang="pl-PL" smtClean="0">
                <a:latin typeface="Tw Cen MT" panose="020B0602020104020603" pitchFamily="34" charset="0"/>
              </a:rPr>
              <a:t>13.02.2023</a:t>
            </a:fld>
            <a:endParaRPr lang="pl-PL" dirty="0">
              <a:latin typeface="Tw Cen MT" panose="020B0602020104020603" pitchFamily="34" charset="0"/>
            </a:endParaRPr>
          </a:p>
        </p:txBody>
      </p:sp>
      <p:sp>
        <p:nvSpPr>
          <p:cNvPr id="4" name="Stopka — symbol zastępczy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a:latin typeface="Tw Cen MT" panose="020B0602020104020603" pitchFamily="34" charset="0"/>
            </a:endParaRPr>
          </a:p>
        </p:txBody>
      </p:sp>
      <p:sp>
        <p:nvSpPr>
          <p:cNvPr id="5" name="Numer slajdu — symbol zastępczy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1BB1589-0F8A-400D-AEF4-57688446A2F5}" type="slidenum">
              <a:rPr lang="pl-PL" smtClean="0">
                <a:latin typeface="Tw Cen MT" panose="020B0602020104020603" pitchFamily="34" charset="0"/>
              </a:rPr>
              <a:t>‹#›</a:t>
            </a:fld>
            <a:endParaRPr lang="pl-PL">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C8395C46-536C-4987-B635-F57A17899772}" type="datetime1">
              <a:rPr lang="pl-PL" smtClean="0"/>
              <a:pPr/>
              <a:t>13.02.2023</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pPr rtl="0"/>
            <a:fld id="{DAE5FABD-26C8-4F74-B1E3-45BC91BC9D7B}" type="slidenum">
              <a:rPr lang="pl-PL" noProof="0" smtClean="0"/>
              <a:pPr/>
              <a:t>‹#›</a:t>
            </a:fld>
            <a:endParaRPr lang="pl-PL"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DAE5FABD-26C8-4F74-B1E3-45BC91BC9D7B}" type="slidenum">
              <a:rPr lang="pl-PL" smtClean="0"/>
              <a:pPr/>
              <a:t>1</a:t>
            </a:fld>
            <a:endParaRPr lang="pl-PL"/>
          </a:p>
        </p:txBody>
      </p:sp>
    </p:spTree>
    <p:extLst>
      <p:ext uri="{BB962C8B-B14F-4D97-AF65-F5344CB8AC3E}">
        <p14:creationId xmlns:p14="http://schemas.microsoft.com/office/powerpoint/2010/main" val="314798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_Głęboki_żółty">
    <p:bg>
      <p:bgPr>
        <a:solidFill>
          <a:schemeClr val="bg1">
            <a:lumMod val="95000"/>
          </a:schemeClr>
        </a:solidFill>
        <a:effectLst/>
      </p:bgPr>
    </p:bg>
    <p:spTree>
      <p:nvGrpSpPr>
        <p:cNvPr id="1" name=""/>
        <p:cNvGrpSpPr/>
        <p:nvPr/>
      </p:nvGrpSpPr>
      <p:grpSpPr>
        <a:xfrm>
          <a:off x="0" y="0"/>
          <a:ext cx="0" cy="0"/>
          <a:chOff x="0" y="0"/>
          <a:chExt cx="0" cy="0"/>
        </a:xfrm>
      </p:grpSpPr>
      <p:sp>
        <p:nvSpPr>
          <p:cNvPr id="53" name="Tekst — symbol zastępczy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pl-PL" noProof="0"/>
              <a:t>I</a:t>
            </a:r>
          </a:p>
        </p:txBody>
      </p:sp>
      <p:sp>
        <p:nvSpPr>
          <p:cNvPr id="48" name="Dowolny kształt: Kształt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9" name="Dowolny kształt: Kształt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pl-PL" noProof="0"/>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pl-PL" noProof="0"/>
              <a:t>Kliknij, aby edytować styl wzorca tytułu</a:t>
            </a:r>
          </a:p>
        </p:txBody>
      </p:sp>
      <p:sp>
        <p:nvSpPr>
          <p:cNvPr id="3" name="Podtytuł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33" name="Prostokąt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pl-PL" noProof="0"/>
          </a:p>
        </p:txBody>
      </p:sp>
      <p:sp>
        <p:nvSpPr>
          <p:cNvPr id="19" name="Obraz — symbol zastępczy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pl-PL" noProof="0"/>
              <a:t>Wstaw obraz</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tuł, podtytuł i element zawartośc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0" name="Obraz — symbol zastępczy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pl-PL" noProof="0"/>
              <a:t>Wstaw obraz</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pl-PL" noProof="0"/>
              <a:t>Wprowadź tekst dodatkowy </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LKO TYTUŁ_Niebiesk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LKO TYTUŁ_morskozielony">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LKO TYTUŁ_Pomarańczowy">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LKO TYTUŁ_Różowy">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LKO TYTUŁ_Jasnoniebiesk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LKO TYTUŁ_Szary">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LKO TYTUŁ_Niebieski_Trójkąt fragment tła">
    <p:spTree>
      <p:nvGrpSpPr>
        <p:cNvPr id="1" name=""/>
        <p:cNvGrpSpPr/>
        <p:nvPr/>
      </p:nvGrpSpPr>
      <p:grpSpPr>
        <a:xfrm>
          <a:off x="0" y="0"/>
          <a:ext cx="0" cy="0"/>
          <a:chOff x="0" y="0"/>
          <a:chExt cx="0" cy="0"/>
        </a:xfrm>
      </p:grpSpPr>
      <p:sp>
        <p:nvSpPr>
          <p:cNvPr id="8" name="Dowolny kształt: Kształt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pl-PL" noProof="0"/>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tuł, podtytuł, zawartość i obraz">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0" name="Obraz — symbol zastępczy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pl-PL" noProof="0"/>
              <a:t>Wstaw obraz</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pl-PL" noProof="0"/>
              <a:t>Wprowadź tekst dodatkowy </a:t>
            </a:r>
          </a:p>
        </p:txBody>
      </p:sp>
      <p:sp>
        <p:nvSpPr>
          <p:cNvPr id="9" name="Obraz — symbol zastępczy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3" name="Numer slajdu — symbol zastępczy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ytuł, podtytuł, zawartość i obraz_Górny pasek kształtu">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pl-PL" noProof="0"/>
              <a:t>Wprowadź tekst dodatkowy </a:t>
            </a:r>
          </a:p>
        </p:txBody>
      </p:sp>
      <p:sp>
        <p:nvSpPr>
          <p:cNvPr id="9" name="Obraz — symbol zastępczy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3" name="Numer slajdu — symbol zastępczy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lajd tytułowy_Głęboki_żółty">
    <p:bg>
      <p:bgPr>
        <a:solidFill>
          <a:schemeClr val="bg1">
            <a:lumMod val="95000"/>
          </a:schemeClr>
        </a:solidFill>
        <a:effectLst/>
      </p:bgPr>
    </p:bg>
    <p:spTree>
      <p:nvGrpSpPr>
        <p:cNvPr id="1" name=""/>
        <p:cNvGrpSpPr/>
        <p:nvPr/>
      </p:nvGrpSpPr>
      <p:grpSpPr>
        <a:xfrm>
          <a:off x="0" y="0"/>
          <a:ext cx="0" cy="0"/>
          <a:chOff x="0" y="0"/>
          <a:chExt cx="0" cy="0"/>
        </a:xfrm>
      </p:grpSpPr>
      <p:sp>
        <p:nvSpPr>
          <p:cNvPr id="53" name="Tekst — symbol zastępczy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pl-PL" noProof="0"/>
              <a:t>I</a:t>
            </a:r>
          </a:p>
        </p:txBody>
      </p:sp>
      <p:sp>
        <p:nvSpPr>
          <p:cNvPr id="48" name="Dowolny kształt: Kształt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9" name="Dowolny kształt: Kształt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pl-PL" noProof="0"/>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pl-PL" noProof="0"/>
              <a:t>Kliknij, aby edytować styl wzorca tytułu</a:t>
            </a:r>
          </a:p>
        </p:txBody>
      </p:sp>
      <p:sp>
        <p:nvSpPr>
          <p:cNvPr id="3" name="Podtytuł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33" name="Prostokąt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pl-PL" noProof="0"/>
          </a:p>
        </p:txBody>
      </p:sp>
      <p:sp>
        <p:nvSpPr>
          <p:cNvPr id="19" name="Obraz — symbol zastępczy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pl-PL" noProof="0"/>
              <a:t>Wstaw obraz</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ytuł, podtytuł, zawartość i obraz_Górny biały pasek kształtu">
    <p:spTree>
      <p:nvGrpSpPr>
        <p:cNvPr id="1" name=""/>
        <p:cNvGrpSpPr/>
        <p:nvPr/>
      </p:nvGrpSpPr>
      <p:grpSpPr>
        <a:xfrm>
          <a:off x="0" y="0"/>
          <a:ext cx="0" cy="0"/>
          <a:chOff x="0" y="0"/>
          <a:chExt cx="0" cy="0"/>
        </a:xfrm>
      </p:grpSpPr>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2" name="Tekst — symbol zastępczy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pl-PL" noProof="0"/>
              <a:t>I</a:t>
            </a:r>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pl-PL" noProof="0"/>
              <a:t>Wprowadź tekst dodatkowy </a:t>
            </a:r>
          </a:p>
        </p:txBody>
      </p:sp>
      <p:sp>
        <p:nvSpPr>
          <p:cNvPr id="16" name="Numer slajdu — symbol zastępczy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tuł, podtytuł, zawartość i połowa obrazu poziomego_Górny pasek kształtu">
    <p:spTree>
      <p:nvGrpSpPr>
        <p:cNvPr id="1" name=""/>
        <p:cNvGrpSpPr/>
        <p:nvPr/>
      </p:nvGrpSpPr>
      <p:grpSpPr>
        <a:xfrm>
          <a:off x="0" y="0"/>
          <a:ext cx="0" cy="0"/>
          <a:chOff x="0" y="0"/>
          <a:chExt cx="0" cy="0"/>
        </a:xfrm>
      </p:grpSpPr>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709677"/>
            <a:ext cx="11094717" cy="1500876"/>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pl-PL" noProof="0"/>
              <a:t>Wprowadź tekst dodatkowy </a:t>
            </a:r>
          </a:p>
        </p:txBody>
      </p:sp>
      <p:sp>
        <p:nvSpPr>
          <p:cNvPr id="13" name="Numer slajdu — symbol zastępczy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ytuł, podtytuł, zawartość i połowa obrazu_Górny pasek kształtu">
    <p:spTree>
      <p:nvGrpSpPr>
        <p:cNvPr id="1" name=""/>
        <p:cNvGrpSpPr/>
        <p:nvPr/>
      </p:nvGrpSpPr>
      <p:grpSpPr>
        <a:xfrm>
          <a:off x="0" y="0"/>
          <a:ext cx="0" cy="0"/>
          <a:chOff x="0" y="0"/>
          <a:chExt cx="0" cy="0"/>
        </a:xfrm>
      </p:grpSpPr>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6553200" y="2667001"/>
            <a:ext cx="5090157" cy="3543552"/>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pl-PL" noProof="0"/>
              <a:t>Wprowadź tekst dodatkowy </a:t>
            </a:r>
          </a:p>
        </p:txBody>
      </p:sp>
      <p:sp>
        <p:nvSpPr>
          <p:cNvPr id="13" name="Numer slajdu — symbol zastępczy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łowa obrazu, tytuł, zawartość i górny pasek kształtu">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3735623"/>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2" name="Numer slajdu — symbol zastępczy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łowa obrazu, tytuł, zawartość z dwoma kolumnami i górny pasek kształtu">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3735623"/>
            <a:ext cx="111099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2" name="Zawartość — symbol zastępczy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4" name="Numer slajdu — symbol zastępczy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łowa obrazu, tytuł, zawartość z dwoma kolumnami i górny pasek kształtu_1">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1721698" y="3735622"/>
            <a:ext cx="5013960" cy="2408917"/>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3" name="Tekst — symbol zastępczy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pl-PL" noProof="0"/>
              <a:t>I</a:t>
            </a:r>
          </a:p>
        </p:txBody>
      </p:sp>
      <p:sp>
        <p:nvSpPr>
          <p:cNvPr id="12" name="Zawartość — symbol zastępczy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pl-PL" noProof="0"/>
              <a:t>Ważna zawartość</a:t>
            </a:r>
          </a:p>
        </p:txBody>
      </p:sp>
      <p:sp>
        <p:nvSpPr>
          <p:cNvPr id="8" name="Obraz — symbol zastępczy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pl-PL" noProof="0"/>
              <a:t>Ikona</a:t>
            </a:r>
          </a:p>
        </p:txBody>
      </p:sp>
      <p:sp>
        <p:nvSpPr>
          <p:cNvPr id="15" name="Numer slajdu — symbol zastępczy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łowa obrazu, wiele obrazów, tytuł, zawartość z dwoma kolumnami i górny pasek kształtu">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7315200" y="4176259"/>
            <a:ext cx="4343400" cy="1968280"/>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4" name="Obraz — symbol zastępczy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5" name="Obraz — symbol zastępczy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6" name="Obraz — symbol zastępczy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3" name="Numer slajdu — symbol zastępczy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łny obraz z górnym paskiem">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0" name="Numer slajdu — symbol zastępczy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2" name="Tytuł 1">
            <a:extLst>
              <a:ext uri="{FF2B5EF4-FFF2-40B4-BE49-F238E27FC236}">
                <a16:creationId xmlns:a16="http://schemas.microsoft.com/office/drawing/2014/main" id="{A82AF7E6-6C19-4A41-BFA5-44C4F2A371E9}"/>
              </a:ext>
            </a:extLst>
          </p:cNvPr>
          <p:cNvSpPr>
            <a:spLocks noGrp="1"/>
          </p:cNvSpPr>
          <p:nvPr>
            <p:ph type="title" hasCustomPrompt="1"/>
          </p:nvPr>
        </p:nvSpPr>
        <p:spPr>
          <a:xfrm>
            <a:off x="548640" y="548640"/>
            <a:ext cx="11106150" cy="518160"/>
          </a:xfrm>
        </p:spPr>
        <p:txBody>
          <a:bodyPr rtlCol="0"/>
          <a:lstStyle/>
          <a:p>
            <a:pPr rtl="0"/>
            <a:r>
              <a:rPr lang="pl-PL" noProof="0"/>
              <a:t>Kliknij, aby edytować styl wzorca tytułu</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łny obraz">
    <p:spTree>
      <p:nvGrpSpPr>
        <p:cNvPr id="1" name=""/>
        <p:cNvGrpSpPr/>
        <p:nvPr/>
      </p:nvGrpSpPr>
      <p:grpSpPr>
        <a:xfrm>
          <a:off x="0" y="0"/>
          <a:ext cx="0" cy="0"/>
          <a:chOff x="0" y="0"/>
          <a:chExt cx="0" cy="0"/>
        </a:xfrm>
      </p:grpSpPr>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7" name="Numer slajdu — symbol zastępczy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2" name="Tytuł 1">
            <a:extLst>
              <a:ext uri="{FF2B5EF4-FFF2-40B4-BE49-F238E27FC236}">
                <a16:creationId xmlns:a16="http://schemas.microsoft.com/office/drawing/2014/main" id="{78857779-E765-4EC2-825C-B8E41285A0C7}"/>
              </a:ext>
            </a:extLst>
          </p:cNvPr>
          <p:cNvSpPr>
            <a:spLocks noGrp="1"/>
          </p:cNvSpPr>
          <p:nvPr>
            <p:ph type="title" hasCustomPrompt="1"/>
          </p:nvPr>
        </p:nvSpPr>
        <p:spPr>
          <a:xfrm>
            <a:off x="548640" y="548640"/>
            <a:ext cx="11106150" cy="518160"/>
          </a:xfrm>
        </p:spPr>
        <p:txBody>
          <a:bodyPr rtlCol="0"/>
          <a:lstStyle/>
          <a:p>
            <a:pPr rtl="0"/>
            <a:r>
              <a:rPr lang="pl-PL" noProof="0"/>
              <a:t>Kliknij, aby edytować styl wzorca tytułu</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łny obraz_1">
    <p:spTree>
      <p:nvGrpSpPr>
        <p:cNvPr id="1" name=""/>
        <p:cNvGrpSpPr/>
        <p:nvPr/>
      </p:nvGrpSpPr>
      <p:grpSpPr>
        <a:xfrm>
          <a:off x="0" y="0"/>
          <a:ext cx="0" cy="0"/>
          <a:chOff x="0" y="0"/>
          <a:chExt cx="0" cy="0"/>
        </a:xfrm>
      </p:grpSpPr>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6" name="Tekst — symbol zastępczy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pl-PL" noProof="0"/>
              <a:t>I</a:t>
            </a:r>
          </a:p>
        </p:txBody>
      </p:sp>
      <p:sp>
        <p:nvSpPr>
          <p:cNvPr id="7" name="Zawartość — symbol zastępczy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pl-PL" noProof="0"/>
              <a:t>Ważna zawartość</a:t>
            </a:r>
          </a:p>
        </p:txBody>
      </p:sp>
      <p:sp>
        <p:nvSpPr>
          <p:cNvPr id="10" name="Numer slajdu — symbol zastępczy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2" name="Tytuł 1">
            <a:extLst>
              <a:ext uri="{FF2B5EF4-FFF2-40B4-BE49-F238E27FC236}">
                <a16:creationId xmlns:a16="http://schemas.microsoft.com/office/drawing/2014/main" id="{5E2D4840-4EB5-4438-9A16-D0006A68A19E}"/>
              </a:ext>
            </a:extLst>
          </p:cNvPr>
          <p:cNvSpPr>
            <a:spLocks noGrp="1"/>
          </p:cNvSpPr>
          <p:nvPr>
            <p:ph type="title" hasCustomPrompt="1"/>
          </p:nvPr>
        </p:nvSpPr>
        <p:spPr>
          <a:xfrm>
            <a:off x="548640" y="548640"/>
            <a:ext cx="11106150" cy="641329"/>
          </a:xfrm>
        </p:spPr>
        <p:txBody>
          <a:bodyPr rtlCol="0"/>
          <a:lstStyle/>
          <a:p>
            <a:pPr rtl="0"/>
            <a:r>
              <a:rPr lang="pl-PL" noProof="0"/>
              <a:t>Kliknij, aby edytować styl wzorca tytułu</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lajd tytułowy_Głęboki_żółty">
    <p:bg>
      <p:bgPr>
        <a:solidFill>
          <a:schemeClr val="bg1">
            <a:lumMod val="95000"/>
          </a:schemeClr>
        </a:solidFill>
        <a:effectLst/>
      </p:bgPr>
    </p:bg>
    <p:spTree>
      <p:nvGrpSpPr>
        <p:cNvPr id="1" name=""/>
        <p:cNvGrpSpPr/>
        <p:nvPr/>
      </p:nvGrpSpPr>
      <p:grpSpPr>
        <a:xfrm>
          <a:off x="0" y="0"/>
          <a:ext cx="0" cy="0"/>
          <a:chOff x="0" y="0"/>
          <a:chExt cx="0" cy="0"/>
        </a:xfrm>
      </p:grpSpPr>
      <p:sp>
        <p:nvSpPr>
          <p:cNvPr id="11" name="Tekst — symbol zastępczy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12" name="Tekst — symbol zastępczy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10" name="Tekst — symbol zastępczy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pl-PL" noProof="0"/>
              <a:t>Kliknij, aby edytować styl wzorca tytułu</a:t>
            </a:r>
          </a:p>
        </p:txBody>
      </p:sp>
      <p:sp>
        <p:nvSpPr>
          <p:cNvPr id="3" name="Podtytuł 2"/>
          <p:cNvSpPr>
            <a:spLocks noGrp="1"/>
          </p:cNvSpPr>
          <p:nvPr>
            <p:ph type="subTitle" idx="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13" name="Tekst — symbol zastępczy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14" name="Tekst — symbol zastępczy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19" name="Obraz — symbol zastępczy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pl-PL" noProof="0"/>
              <a:t>Wstaw obraz</a:t>
            </a:r>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łny obraz_2">
    <p:spTree>
      <p:nvGrpSpPr>
        <p:cNvPr id="1" name=""/>
        <p:cNvGrpSpPr/>
        <p:nvPr/>
      </p:nvGrpSpPr>
      <p:grpSpPr>
        <a:xfrm>
          <a:off x="0" y="0"/>
          <a:ext cx="0" cy="0"/>
          <a:chOff x="0" y="0"/>
          <a:chExt cx="0" cy="0"/>
        </a:xfrm>
      </p:grpSpPr>
      <p:sp>
        <p:nvSpPr>
          <p:cNvPr id="9" name="Obraz — symbol zastępczy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6" name="Tekst — symbol zastępczy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pl-PL" noProof="0"/>
              <a:t>I</a:t>
            </a:r>
          </a:p>
        </p:txBody>
      </p:sp>
      <p:sp>
        <p:nvSpPr>
          <p:cNvPr id="7" name="Zawartość — symbol zastępczy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pl-PL" noProof="0"/>
              <a:t>Ważna zawartość</a:t>
            </a:r>
          </a:p>
        </p:txBody>
      </p:sp>
      <p:sp>
        <p:nvSpPr>
          <p:cNvPr id="10" name="Numer slajdu — symbol zastępczy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2" name="Tytuł 1">
            <a:extLst>
              <a:ext uri="{FF2B5EF4-FFF2-40B4-BE49-F238E27FC236}">
                <a16:creationId xmlns:a16="http://schemas.microsoft.com/office/drawing/2014/main" id="{75614DBA-0879-4C83-B4B4-EECB085A204E}"/>
              </a:ext>
            </a:extLst>
          </p:cNvPr>
          <p:cNvSpPr>
            <a:spLocks noGrp="1"/>
          </p:cNvSpPr>
          <p:nvPr>
            <p:ph type="title" hasCustomPrompt="1"/>
          </p:nvPr>
        </p:nvSpPr>
        <p:spPr>
          <a:xfrm>
            <a:off x="548640" y="548640"/>
            <a:ext cx="11106150" cy="441960"/>
          </a:xfrm>
        </p:spPr>
        <p:txBody>
          <a:bodyPr rtlCol="0"/>
          <a:lstStyle/>
          <a:p>
            <a:pPr rtl="0"/>
            <a:r>
              <a:rPr lang="pl-PL" noProof="0"/>
              <a:t>Kliknij, aby edytować styl wzorca tytułu</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ytuł, podtytuł, zawartość i połowa obrazu_Górny pasek kształtu_1">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5090157" cy="1884265"/>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rtlCol="0">
            <a:spAutoFit/>
          </a:bodyPr>
          <a:lstStyle>
            <a:lvl1pPr marL="0" indent="0">
              <a:buNone/>
              <a:defRPr sz="2400" b="1">
                <a:solidFill>
                  <a:schemeClr val="tx2"/>
                </a:solidFill>
              </a:defRPr>
            </a:lvl1pPr>
          </a:lstStyle>
          <a:p>
            <a:pPr lvl="0" rtl="0"/>
            <a:r>
              <a:rPr lang="pl-PL" noProof="0"/>
              <a:t>WPROWADŹ TEKST DODATKOWY </a:t>
            </a:r>
          </a:p>
        </p:txBody>
      </p:sp>
      <p:sp>
        <p:nvSpPr>
          <p:cNvPr id="12" name="Zawartość — symbol zastępczy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6527803" y="4021648"/>
            <a:ext cx="5090157" cy="1884265"/>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3" name="Tekst — symbol zastępczy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rtlCol="0">
            <a:spAutoFit/>
          </a:bodyPr>
          <a:lstStyle>
            <a:lvl1pPr marL="0" indent="0">
              <a:buNone/>
              <a:defRPr sz="2400" b="1">
                <a:solidFill>
                  <a:schemeClr val="accent2"/>
                </a:solidFill>
              </a:defRPr>
            </a:lvl1pPr>
          </a:lstStyle>
          <a:p>
            <a:pPr lvl="0" rtl="0"/>
            <a:r>
              <a:rPr lang="pl-PL" noProof="0"/>
              <a:t>WPROWADŹ TEKST DODATKOWY </a:t>
            </a:r>
          </a:p>
        </p:txBody>
      </p:sp>
      <p:sp>
        <p:nvSpPr>
          <p:cNvPr id="14" name="Obraz — symbol zastępczy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pl-PL" noProof="0"/>
              <a:t>Ikona</a:t>
            </a:r>
          </a:p>
        </p:txBody>
      </p:sp>
      <p:sp>
        <p:nvSpPr>
          <p:cNvPr id="15" name="Obraz — symbol zastępczy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pl-PL" noProof="0"/>
              <a:t>Ikona</a:t>
            </a:r>
          </a:p>
        </p:txBody>
      </p:sp>
      <p:sp>
        <p:nvSpPr>
          <p:cNvPr id="17" name="Numer slajdu — symbol zastępczy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ytuł, podtytuł, zawartość i połowa obrazu_Górny pasek kształtu_2">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3474720" cy="1884265"/>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pl-PL" noProof="0"/>
              <a:t>WPROWADŹ TEKST DODATKOWY </a:t>
            </a:r>
          </a:p>
        </p:txBody>
      </p:sp>
      <p:sp>
        <p:nvSpPr>
          <p:cNvPr id="12" name="Zawartość — symbol zastępczy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4358640" y="4021648"/>
            <a:ext cx="3474720" cy="1884265"/>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3" name="Tekst — symbol zastępczy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pl-PL" noProof="0"/>
              <a:t>WPROWADŹ TEKST DODATKOWY </a:t>
            </a:r>
          </a:p>
        </p:txBody>
      </p:sp>
      <p:sp>
        <p:nvSpPr>
          <p:cNvPr id="14" name="Obraz — symbol zastępczy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pl-PL" noProof="0"/>
              <a:t>Ikona</a:t>
            </a:r>
          </a:p>
        </p:txBody>
      </p:sp>
      <p:sp>
        <p:nvSpPr>
          <p:cNvPr id="15" name="Obraz — symbol zastępczy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pl-PL" noProof="0"/>
              <a:t>Ikona</a:t>
            </a:r>
          </a:p>
        </p:txBody>
      </p:sp>
      <p:sp>
        <p:nvSpPr>
          <p:cNvPr id="16" name="Zawartość — symbol zastępczy 6">
            <a:extLst>
              <a:ext uri="{FF2B5EF4-FFF2-40B4-BE49-F238E27FC236}">
                <a16:creationId xmlns:a16="http://schemas.microsoft.com/office/drawing/2014/main" id="{F4C1E55C-86D8-4053-9865-59D5B4F8A350}"/>
              </a:ext>
            </a:extLst>
          </p:cNvPr>
          <p:cNvSpPr>
            <a:spLocks noGrp="1"/>
          </p:cNvSpPr>
          <p:nvPr>
            <p:ph sz="quarter" idx="23" hasCustomPrompt="1"/>
          </p:nvPr>
        </p:nvSpPr>
        <p:spPr>
          <a:xfrm>
            <a:off x="8168640" y="4021648"/>
            <a:ext cx="3474720" cy="1884265"/>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7" name="Tekst — symbol zastępczy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pl-PL" noProof="0"/>
              <a:t>WPROWADŹ TEKST DODATKOWY </a:t>
            </a:r>
          </a:p>
        </p:txBody>
      </p:sp>
      <p:sp>
        <p:nvSpPr>
          <p:cNvPr id="19" name="Obraz — symbol zastępczy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pl-PL" noProof="0"/>
              <a:t>Ikona</a:t>
            </a:r>
          </a:p>
        </p:txBody>
      </p:sp>
      <p:sp>
        <p:nvSpPr>
          <p:cNvPr id="21" name="Numer slajdu — symbol zastępczy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ytuł, ikona, zawartość z 2 wierszam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pl-PL" noProof="0"/>
              <a:t>Tekst opisu </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pl-PL" noProof="0"/>
              <a:t>WPROWADŹ TEKST DODATKOWY </a:t>
            </a:r>
          </a:p>
        </p:txBody>
      </p:sp>
      <p:sp>
        <p:nvSpPr>
          <p:cNvPr id="14" name="Obraz — symbol zastępczy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pl-PL" noProof="0"/>
              <a:t>Ikona</a:t>
            </a:r>
          </a:p>
        </p:txBody>
      </p:sp>
      <p:sp>
        <p:nvSpPr>
          <p:cNvPr id="20" name="Zawartość — symbol zastępczy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pl-PL" noProof="0"/>
              <a:t>Tekst opisu </a:t>
            </a:r>
          </a:p>
        </p:txBody>
      </p:sp>
      <p:sp>
        <p:nvSpPr>
          <p:cNvPr id="21" name="Tekst — symbol zastępczy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pl-PL" noProof="0"/>
              <a:t>WPROWADŹ TEKST DODATKOWY </a:t>
            </a:r>
          </a:p>
        </p:txBody>
      </p:sp>
      <p:sp>
        <p:nvSpPr>
          <p:cNvPr id="22" name="Obraz — symbol zastępczy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pl-PL" noProof="0"/>
              <a:t>Ikona</a:t>
            </a:r>
          </a:p>
        </p:txBody>
      </p:sp>
      <p:sp>
        <p:nvSpPr>
          <p:cNvPr id="16" name="Numer slajdu — symbol zastępczy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ytuł, ikona, zawartość z 3 wierszam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pl-PL" noProof="0"/>
              <a:t>Tekst opisu </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547465"/>
            <a:ext cx="3810000" cy="757130"/>
          </a:xfrm>
          <a:noFill/>
        </p:spPr>
        <p:txBody>
          <a:bodyPr wrap="square" lIns="91440" rIns="91440" rtlCol="0" anchor="ctr">
            <a:spAutoFit/>
          </a:bodyPr>
          <a:lstStyle>
            <a:lvl1pPr marL="0" indent="0">
              <a:buNone/>
              <a:defRPr sz="2400" b="1">
                <a:solidFill>
                  <a:schemeClr val="tx2"/>
                </a:solidFill>
              </a:defRPr>
            </a:lvl1pPr>
          </a:lstStyle>
          <a:p>
            <a:pPr lvl="0" rtl="0"/>
            <a:r>
              <a:rPr lang="pl-PL" noProof="0"/>
              <a:t>WPROWADŹ TEKST DODATKOWY </a:t>
            </a:r>
          </a:p>
        </p:txBody>
      </p:sp>
      <p:sp>
        <p:nvSpPr>
          <p:cNvPr id="14" name="Obraz — symbol zastępczy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pl-PL" noProof="0"/>
              <a:t>Ikona</a:t>
            </a:r>
          </a:p>
        </p:txBody>
      </p:sp>
      <p:sp>
        <p:nvSpPr>
          <p:cNvPr id="20" name="Zawartość — symbol zastępczy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pl-PL" noProof="0"/>
              <a:t>Tekst opisu </a:t>
            </a:r>
          </a:p>
        </p:txBody>
      </p:sp>
      <p:sp>
        <p:nvSpPr>
          <p:cNvPr id="21" name="Tekst — symbol zastępczy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680800"/>
            <a:ext cx="3810000" cy="757130"/>
          </a:xfrm>
          <a:noFill/>
        </p:spPr>
        <p:txBody>
          <a:bodyPr wrap="square" lIns="91440" rIns="91440" rtlCol="0" anchor="ctr">
            <a:spAutoFit/>
          </a:bodyPr>
          <a:lstStyle>
            <a:lvl1pPr marL="0" indent="0">
              <a:buNone/>
              <a:defRPr sz="2400" b="1">
                <a:solidFill>
                  <a:schemeClr val="accent5"/>
                </a:solidFill>
              </a:defRPr>
            </a:lvl1pPr>
          </a:lstStyle>
          <a:p>
            <a:pPr lvl="0" rtl="0"/>
            <a:r>
              <a:rPr lang="pl-PL" noProof="0"/>
              <a:t>WPROWADŹ TEKST DODATKOWY </a:t>
            </a:r>
          </a:p>
        </p:txBody>
      </p:sp>
      <p:sp>
        <p:nvSpPr>
          <p:cNvPr id="22" name="Obraz — symbol zastępczy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pl-PL" noProof="0"/>
              <a:t>Ikona</a:t>
            </a:r>
          </a:p>
        </p:txBody>
      </p:sp>
      <p:sp>
        <p:nvSpPr>
          <p:cNvPr id="16" name="Numer slajdu — symbol zastępczy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13" name="Zawartość — symbol zastępczy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pl-PL" noProof="0"/>
              <a:t>Tekst opisu </a:t>
            </a:r>
          </a:p>
        </p:txBody>
      </p:sp>
      <p:sp>
        <p:nvSpPr>
          <p:cNvPr id="17" name="Tekst — symbol zastępczy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814136"/>
            <a:ext cx="3810000" cy="757130"/>
          </a:xfrm>
          <a:noFill/>
        </p:spPr>
        <p:txBody>
          <a:bodyPr wrap="square" lIns="91440" rIns="91440" rtlCol="0" anchor="ctr">
            <a:spAutoFit/>
          </a:bodyPr>
          <a:lstStyle>
            <a:lvl1pPr marL="0" indent="0">
              <a:buNone/>
              <a:defRPr sz="2400" b="1">
                <a:solidFill>
                  <a:schemeClr val="accent6"/>
                </a:solidFill>
              </a:defRPr>
            </a:lvl1pPr>
          </a:lstStyle>
          <a:p>
            <a:pPr lvl="0" rtl="0"/>
            <a:r>
              <a:rPr lang="pl-PL" noProof="0"/>
              <a:t>WPROWADŹ TEKST DODATKOWY </a:t>
            </a:r>
          </a:p>
        </p:txBody>
      </p:sp>
      <p:sp>
        <p:nvSpPr>
          <p:cNvPr id="19" name="Obraz — symbol zastępczy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pl-PL" noProof="0"/>
              <a:t>Ikona</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tuł, fragment boczny, ikona, zawartość z 3 wierszami">
    <p:spTree>
      <p:nvGrpSpPr>
        <p:cNvPr id="1" name=""/>
        <p:cNvGrpSpPr/>
        <p:nvPr/>
      </p:nvGrpSpPr>
      <p:grpSpPr>
        <a:xfrm>
          <a:off x="0" y="0"/>
          <a:ext cx="0" cy="0"/>
          <a:chOff x="0" y="0"/>
          <a:chExt cx="0" cy="0"/>
        </a:xfrm>
      </p:grpSpPr>
      <p:sp>
        <p:nvSpPr>
          <p:cNvPr id="34" name="Dowolny kształt: Kształt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pl-PL" noProof="0"/>
              <a:t>Tekst opisu </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pl-PL" noProof="0"/>
              <a:t>DODAJ TEKST </a:t>
            </a:r>
          </a:p>
        </p:txBody>
      </p:sp>
      <p:sp>
        <p:nvSpPr>
          <p:cNvPr id="14" name="Obraz — symbol zastępczy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pl-PL" noProof="0"/>
              <a:t>Ikona</a:t>
            </a:r>
          </a:p>
        </p:txBody>
      </p:sp>
      <p:sp>
        <p:nvSpPr>
          <p:cNvPr id="20" name="Zawartość — symbol zastępczy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pl-PL" noProof="0"/>
              <a:t>Tekst opisu </a:t>
            </a:r>
          </a:p>
        </p:txBody>
      </p:sp>
      <p:sp>
        <p:nvSpPr>
          <p:cNvPr id="21" name="Tekst — symbol zastępczy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pl-PL" noProof="0"/>
              <a:t>DODAJ TEKST </a:t>
            </a:r>
          </a:p>
        </p:txBody>
      </p:sp>
      <p:sp>
        <p:nvSpPr>
          <p:cNvPr id="22" name="Obraz — symbol zastępczy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pl-PL" noProof="0"/>
              <a:t>Ikona</a:t>
            </a:r>
          </a:p>
        </p:txBody>
      </p:sp>
      <p:sp>
        <p:nvSpPr>
          <p:cNvPr id="16" name="Numer slajdu — symbol zastępczy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13" name="Zawartość — symbol zastępczy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pl-PL" noProof="0"/>
              <a:t>Tekst opisu </a:t>
            </a:r>
          </a:p>
        </p:txBody>
      </p:sp>
      <p:sp>
        <p:nvSpPr>
          <p:cNvPr id="17" name="Tekst — symbol zastępczy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pl-PL" noProof="0"/>
              <a:t>DODAJ TEKST </a:t>
            </a:r>
          </a:p>
        </p:txBody>
      </p:sp>
      <p:sp>
        <p:nvSpPr>
          <p:cNvPr id="19" name="Obraz — symbol zastępczy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pl-PL" noProof="0"/>
              <a:t>Ikona</a:t>
            </a:r>
          </a:p>
        </p:txBody>
      </p:sp>
      <p:sp>
        <p:nvSpPr>
          <p:cNvPr id="35" name="Dowolny kształt: Kształt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ytuł, fragment boczny, tylko tytuł">
    <p:spTree>
      <p:nvGrpSpPr>
        <p:cNvPr id="1" name=""/>
        <p:cNvGrpSpPr/>
        <p:nvPr/>
      </p:nvGrpSpPr>
      <p:grpSpPr>
        <a:xfrm>
          <a:off x="0" y="0"/>
          <a:ext cx="0" cy="0"/>
          <a:chOff x="0" y="0"/>
          <a:chExt cx="0" cy="0"/>
        </a:xfrm>
      </p:grpSpPr>
      <p:sp>
        <p:nvSpPr>
          <p:cNvPr id="34" name="Dowolny kształt: Kształt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6" name="Numer slajdu — symbol zastępczy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15" name="Dowolny kształt: Kształt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cxnSp>
        <p:nvCxnSpPr>
          <p:cNvPr id="18" name="Łącznik prosty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Obraz — symbol zastępczy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 1</a:t>
            </a:r>
          </a:p>
        </p:txBody>
      </p:sp>
      <p:sp>
        <p:nvSpPr>
          <p:cNvPr id="30" name="Obraz — symbol zastępczy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 2</a:t>
            </a:r>
          </a:p>
        </p:txBody>
      </p:sp>
      <p:sp>
        <p:nvSpPr>
          <p:cNvPr id="31" name="Obraz — symbol zastępczy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 3</a:t>
            </a:r>
          </a:p>
        </p:txBody>
      </p:sp>
      <p:sp>
        <p:nvSpPr>
          <p:cNvPr id="32" name="Tekst — symbol zastępczy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pl-PL" noProof="0"/>
              <a:t>DODAJ TEKST </a:t>
            </a:r>
          </a:p>
        </p:txBody>
      </p:sp>
      <p:sp>
        <p:nvSpPr>
          <p:cNvPr id="33" name="Tekst — symbol zastępczy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pl-PL" noProof="0"/>
              <a:t>DODAJ TEKST </a:t>
            </a:r>
          </a:p>
        </p:txBody>
      </p:sp>
      <p:sp>
        <p:nvSpPr>
          <p:cNvPr id="35" name="Tekst — symbol zastępczy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pl-PL" noProof="0"/>
              <a:t>DODAJ TEKST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ajd zespołu">
    <p:spTree>
      <p:nvGrpSpPr>
        <p:cNvPr id="1" name=""/>
        <p:cNvGrpSpPr/>
        <p:nvPr/>
      </p:nvGrpSpPr>
      <p:grpSpPr>
        <a:xfrm>
          <a:off x="0" y="0"/>
          <a:ext cx="0" cy="0"/>
          <a:chOff x="0" y="0"/>
          <a:chExt cx="0" cy="0"/>
        </a:xfrm>
      </p:grpSpPr>
      <p:sp>
        <p:nvSpPr>
          <p:cNvPr id="34" name="Dowolny kształt: Kształt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6" name="Numer slajdu — symbol zastępczy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15" name="Dowolny kształt: Kształt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cxnSp>
        <p:nvCxnSpPr>
          <p:cNvPr id="18" name="Łącznik prosty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Obraz — symbol zastępczy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32" name="Tekst — symbol zastępczy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mj-lt"/>
              </a:defRPr>
            </a:lvl1pPr>
          </a:lstStyle>
          <a:p>
            <a:pPr lvl="0" rtl="0"/>
            <a:r>
              <a:rPr lang="pl-PL" noProof="0"/>
              <a:t>DODAJ TEKST </a:t>
            </a:r>
          </a:p>
        </p:txBody>
      </p:sp>
      <p:sp>
        <p:nvSpPr>
          <p:cNvPr id="17" name="Tekst — symbol zastępczy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mn-lt"/>
              </a:defRPr>
            </a:lvl1pPr>
          </a:lstStyle>
          <a:p>
            <a:pPr lvl="0" rtl="0"/>
            <a:r>
              <a:rPr lang="pl-PL" noProof="0"/>
              <a:t>Opis</a:t>
            </a:r>
          </a:p>
        </p:txBody>
      </p:sp>
      <p:cxnSp>
        <p:nvCxnSpPr>
          <p:cNvPr id="5" name="Łącznik prosty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a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Łącznik prosty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Łącznik prosty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Obraz — symbol zastępczy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6" name="Obraz — symbol zastępczy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7" name="Obraz — symbol zastępczy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cxnSp>
        <p:nvCxnSpPr>
          <p:cNvPr id="36" name="Łącznik prosty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upa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Łącznik prosty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Łącznik prosty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Obraz — symbol zastępczy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42" name="Obraz — symbol zastępczy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43" name="Obraz — symbol zastępczy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44" name="Tekst — symbol zastępczy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pl-PL" noProof="0"/>
              <a:t>Imię i nazwisko</a:t>
            </a:r>
          </a:p>
        </p:txBody>
      </p:sp>
      <p:sp>
        <p:nvSpPr>
          <p:cNvPr id="45" name="Tekst — symbol zastępczy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pl-PL" noProof="0"/>
              <a:t>Imię i nazwisko</a:t>
            </a:r>
          </a:p>
        </p:txBody>
      </p:sp>
      <p:sp>
        <p:nvSpPr>
          <p:cNvPr id="46" name="Tekst — symbol zastępczy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pl-PL" noProof="0"/>
              <a:t>Imię i nazwisko</a:t>
            </a:r>
          </a:p>
        </p:txBody>
      </p:sp>
      <p:sp>
        <p:nvSpPr>
          <p:cNvPr id="47" name="Tekst — symbol zastępczy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pl-PL" noProof="0"/>
              <a:t>Imię i nazwisko</a:t>
            </a:r>
          </a:p>
        </p:txBody>
      </p:sp>
      <p:sp>
        <p:nvSpPr>
          <p:cNvPr id="48" name="Tekst — symbol zastępczy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pl-PL" noProof="0"/>
              <a:t>Imię i nazwisko</a:t>
            </a:r>
          </a:p>
        </p:txBody>
      </p:sp>
      <p:sp>
        <p:nvSpPr>
          <p:cNvPr id="49" name="Tekst — symbol zastępczy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pl-PL" noProof="0"/>
              <a:t>Imię i nazwisko</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LKO TYTUŁ_Schemat organizacyjny">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8" name="Obraz — symbol zastępczy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0" name="Tekst — symbol zastępczy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pl-PL" noProof="0"/>
              <a:t>DODAJ TEKST </a:t>
            </a:r>
          </a:p>
        </p:txBody>
      </p:sp>
      <p:sp>
        <p:nvSpPr>
          <p:cNvPr id="12" name="Tekst — symbol zastępczy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pl-PL" noProof="0"/>
              <a:t>Opis</a:t>
            </a:r>
          </a:p>
        </p:txBody>
      </p:sp>
      <p:cxnSp>
        <p:nvCxnSpPr>
          <p:cNvPr id="14" name="Łącznik prosty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braz — symbol zastępczy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17" name="Tekst — symbol zastępczy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18" name="Tekst — symbol zastępczy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19" name="Obraz — symbol zastępczy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0" name="Tekst — symbol zastępczy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21" name="Tekst — symbol zastępczy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22" name="Obraz — symbol zastępczy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3" name="Tekst — symbol zastępczy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24" name="Tekst — symbol zastępczy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25" name="Obraz — symbol zastępczy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6" name="Tekst — symbol zastępczy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27" name="Tekst — symbol zastępczy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28" name="Obraz — symbol zastępczy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9" name="Tekst — symbol zastępczy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30" name="Tekst — symbol zastępczy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YLKO TYTUŁ_Schemat organizacyjny 6">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8" name="Obraz — symbol zastępczy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0" name="Tekst — symbol zastępczy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pl-PL" noProof="0"/>
              <a:t>DODAJ TEKST </a:t>
            </a:r>
          </a:p>
        </p:txBody>
      </p:sp>
      <p:sp>
        <p:nvSpPr>
          <p:cNvPr id="12" name="Tekst — symbol zastępczy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pl-PL" noProof="0"/>
              <a:t>Opis</a:t>
            </a:r>
          </a:p>
        </p:txBody>
      </p:sp>
      <p:cxnSp>
        <p:nvCxnSpPr>
          <p:cNvPr id="14" name="Łącznik prosty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braz — symbol zastępczy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17" name="Tekst — symbol zastępczy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18" name="Tekst — symbol zastępczy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19" name="Obraz — symbol zastępczy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0" name="Tekst — symbol zastępczy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21" name="Tekst — symbol zastępczy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22" name="Obraz — symbol zastępczy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3" name="Tekst — symbol zastępczy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24" name="Tekst — symbol zastępczy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25" name="Obraz — symbol zastępczy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6" name="Tekst — symbol zastępczy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27" name="Tekst — symbol zastępczy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28" name="Obraz — symbol zastępczy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9" name="Tekst — symbol zastępczy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30" name="Tekst — symbol zastępczy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
        <p:nvSpPr>
          <p:cNvPr id="31" name="Obraz — symbol zastępczy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32" name="Tekst — symbol zastępczy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pl-PL" noProof="0"/>
              <a:t>IMIĘ I NAZWISKO</a:t>
            </a:r>
          </a:p>
        </p:txBody>
      </p:sp>
      <p:sp>
        <p:nvSpPr>
          <p:cNvPr id="33" name="Tekst — symbol zastępczy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pl-PL" noProof="0"/>
              <a:t>Opis</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lajd tytułowy_Głęboki_żółty">
    <p:spTree>
      <p:nvGrpSpPr>
        <p:cNvPr id="1" name=""/>
        <p:cNvGrpSpPr/>
        <p:nvPr/>
      </p:nvGrpSpPr>
      <p:grpSpPr>
        <a:xfrm>
          <a:off x="0" y="0"/>
          <a:ext cx="0" cy="0"/>
          <a:chOff x="0" y="0"/>
          <a:chExt cx="0" cy="0"/>
        </a:xfrm>
      </p:grpSpPr>
      <p:sp>
        <p:nvSpPr>
          <p:cNvPr id="26" name="Obraz — symbol zastępczy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pl-PL" noProof="0"/>
              <a:t>Wstaw obraz</a:t>
            </a:r>
          </a:p>
        </p:txBody>
      </p:sp>
      <p:sp>
        <p:nvSpPr>
          <p:cNvPr id="27" name="Tekst — symbol zastępczy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4" name="Tekst — symbol zastępczy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pl-PL" noProof="0"/>
              <a:t>Kliknij, aby edytować styl wzorca tytułu</a:t>
            </a:r>
          </a:p>
        </p:txBody>
      </p:sp>
      <p:sp>
        <p:nvSpPr>
          <p:cNvPr id="3" name="Podtytuł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LKO TYTUŁ_Schemat organizacyjny 12">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3" name="Numer slajdu — symbol zastępczy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9" name="Dowolny kształt: Kształt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8" name="Obraz — symbol zastępczy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10" name="Tekst — symbol zastępczy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pl-PL" noProof="0"/>
              <a:t>DODAJ TEKST </a:t>
            </a:r>
          </a:p>
        </p:txBody>
      </p:sp>
      <p:sp>
        <p:nvSpPr>
          <p:cNvPr id="12" name="Tekst — symbol zastępczy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pl-PL" noProof="0"/>
              <a:t>Opis</a:t>
            </a:r>
          </a:p>
        </p:txBody>
      </p:sp>
      <p:cxnSp>
        <p:nvCxnSpPr>
          <p:cNvPr id="14" name="Łącznik prosty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braz — symbol zastępczy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17" name="Tekst — symbol zastępczy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18" name="Tekst — symbol zastępczy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19" name="Obraz — symbol zastępczy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0" name="Tekst — symbol zastępczy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21" name="Tekst — symbol zastępczy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22" name="Obraz — symbol zastępczy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3" name="Tekst — symbol zastępczy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24" name="Tekst — symbol zastępczy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25" name="Obraz — symbol zastępczy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6" name="Tekst — symbol zastępczy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27" name="Tekst — symbol zastępczy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28" name="Obraz — symbol zastępczy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29" name="Tekst — symbol zastępczy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30" name="Tekst — symbol zastępczy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31" name="Obraz — symbol zastępczy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32" name="Tekst — symbol zastępczy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33" name="Tekst — symbol zastępczy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cxnSp>
        <p:nvCxnSpPr>
          <p:cNvPr id="34" name="Łącznik prosty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Obraz — symbol zastępczy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39" name="Tekst — symbol zastępczy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40" name="Tekst — symbol zastępczy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41" name="Obraz — symbol zastępczy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42" name="Tekst — symbol zastępczy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43" name="Tekst — symbol zastępczy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44" name="Obraz — symbol zastępczy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45" name="Tekst — symbol zastępczy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46" name="Tekst — symbol zastępczy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
        <p:nvSpPr>
          <p:cNvPr id="47" name="Obraz — symbol zastępczy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pl-PL" noProof="0"/>
              <a:t>Wstaw obraz</a:t>
            </a:r>
          </a:p>
        </p:txBody>
      </p:sp>
      <p:sp>
        <p:nvSpPr>
          <p:cNvPr id="48" name="Tekst — symbol zastępczy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pl-PL" noProof="0"/>
              <a:t>IMIĘ I NAZWISKO</a:t>
            </a:r>
          </a:p>
        </p:txBody>
      </p:sp>
      <p:sp>
        <p:nvSpPr>
          <p:cNvPr id="49" name="Tekst — symbol zastępczy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pl-PL" noProof="0"/>
              <a:t>Opis</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tuł, fragment boczny, tylko tytuł_1">
    <p:spTree>
      <p:nvGrpSpPr>
        <p:cNvPr id="1" name=""/>
        <p:cNvGrpSpPr/>
        <p:nvPr/>
      </p:nvGrpSpPr>
      <p:grpSpPr>
        <a:xfrm>
          <a:off x="0" y="0"/>
          <a:ext cx="0" cy="0"/>
          <a:chOff x="0" y="0"/>
          <a:chExt cx="0" cy="0"/>
        </a:xfrm>
      </p:grpSpPr>
      <p:sp>
        <p:nvSpPr>
          <p:cNvPr id="34" name="Dowolny kształt: Kształt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pl-PL" noProof="0"/>
              <a:t>Kliknij, aby edytować styl wzorca tytułu</a:t>
            </a:r>
          </a:p>
        </p:txBody>
      </p:sp>
      <p:sp>
        <p:nvSpPr>
          <p:cNvPr id="16" name="Numer slajdu — symbol zastępczy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
        <p:nvSpPr>
          <p:cNvPr id="15" name="Dowolny kształt: Kształt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braz, podpis, zawartość_Niebieski">
    <p:bg>
      <p:bgPr>
        <a:solidFill>
          <a:schemeClr val="tx2"/>
        </a:solidFill>
        <a:effectLst/>
      </p:bgPr>
    </p:bg>
    <p:spTree>
      <p:nvGrpSpPr>
        <p:cNvPr id="1" name=""/>
        <p:cNvGrpSpPr/>
        <p:nvPr/>
      </p:nvGrpSpPr>
      <p:grpSpPr>
        <a:xfrm>
          <a:off x="0" y="0"/>
          <a:ext cx="0" cy="0"/>
          <a:chOff x="0" y="0"/>
          <a:chExt cx="0" cy="0"/>
        </a:xfrm>
      </p:grpSpPr>
      <p:sp>
        <p:nvSpPr>
          <p:cNvPr id="11" name="Obraz — symbol zastępczy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pl-PL" noProof="0"/>
              <a:t>Wstaw obraz</a:t>
            </a:r>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257300" y="3962400"/>
            <a:ext cx="4114800" cy="1981200"/>
          </a:xfrm>
        </p:spPr>
        <p:txBody>
          <a:bodyPr rtlCol="0" anchor="ctr">
            <a:noAutofit/>
          </a:bodyPr>
          <a:lstStyle>
            <a:lvl1pPr algn="ctr">
              <a:lnSpc>
                <a:spcPct val="80000"/>
              </a:lnSpc>
              <a:defRPr sz="4000" b="0" spc="200" baseline="0"/>
            </a:lvl1pPr>
          </a:lstStyle>
          <a:p>
            <a:pPr rtl="0"/>
            <a:r>
              <a:rPr lang="pl-PL" noProof="0"/>
              <a:t>Kliknij, aby edytować styl wzorca tytułu</a:t>
            </a:r>
          </a:p>
        </p:txBody>
      </p:sp>
      <p:sp>
        <p:nvSpPr>
          <p:cNvPr id="3" name="Podtytuł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7" name="Tekst — symbol zastępczy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8" name="Tekst — symbol zastępczy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braz, podpis, zawartość_Pomarańczowy">
    <p:bg>
      <p:bgPr>
        <a:solidFill>
          <a:schemeClr val="accent2"/>
        </a:solidFill>
        <a:effectLst/>
      </p:bgPr>
    </p:bg>
    <p:spTree>
      <p:nvGrpSpPr>
        <p:cNvPr id="1" name=""/>
        <p:cNvGrpSpPr/>
        <p:nvPr/>
      </p:nvGrpSpPr>
      <p:grpSpPr>
        <a:xfrm>
          <a:off x="0" y="0"/>
          <a:ext cx="0" cy="0"/>
          <a:chOff x="0" y="0"/>
          <a:chExt cx="0" cy="0"/>
        </a:xfrm>
      </p:grpSpPr>
      <p:sp>
        <p:nvSpPr>
          <p:cNvPr id="11" name="Obraz — symbol zastępczy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pl-PL" noProof="0"/>
              <a:t>Wstaw obraz</a:t>
            </a:r>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257300" y="3962400"/>
            <a:ext cx="4114800" cy="1981200"/>
          </a:xfrm>
        </p:spPr>
        <p:txBody>
          <a:bodyPr rtlCol="0" anchor="ctr">
            <a:noAutofit/>
          </a:bodyPr>
          <a:lstStyle>
            <a:lvl1pPr algn="ctr">
              <a:lnSpc>
                <a:spcPct val="80000"/>
              </a:lnSpc>
              <a:defRPr sz="4000" b="0" spc="200" baseline="0"/>
            </a:lvl1pPr>
          </a:lstStyle>
          <a:p>
            <a:pPr rtl="0"/>
            <a:r>
              <a:rPr lang="pl-PL" noProof="0"/>
              <a:t>Kliknij, aby edytować styl wzorca tytułu</a:t>
            </a:r>
          </a:p>
        </p:txBody>
      </p:sp>
      <p:sp>
        <p:nvSpPr>
          <p:cNvPr id="3" name="Podtytuł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7" name="Tekst — symbol zastępczy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8" name="Tekst — symbol zastępczy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ładkie przejście">
    <p:spTree>
      <p:nvGrpSpPr>
        <p:cNvPr id="1" name=""/>
        <p:cNvGrpSpPr/>
        <p:nvPr/>
      </p:nvGrpSpPr>
      <p:grpSpPr>
        <a:xfrm>
          <a:off x="0" y="0"/>
          <a:ext cx="0" cy="0"/>
          <a:chOff x="0" y="0"/>
          <a:chExt cx="0" cy="0"/>
        </a:xfrm>
      </p:grpSpPr>
      <p:sp>
        <p:nvSpPr>
          <p:cNvPr id="9" name="Tekst — symbol zastępczy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7" name="Tekst — symbol zastępczy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1085850" y="2679192"/>
            <a:ext cx="9963150" cy="1499616"/>
          </a:xfrm>
          <a:noFill/>
        </p:spPr>
        <p:txBody>
          <a:bodyPr rtlCol="0">
            <a:normAutofit/>
          </a:bodyPr>
          <a:lstStyle>
            <a:lvl1pPr>
              <a:defRPr sz="6000">
                <a:solidFill>
                  <a:schemeClr val="bg1"/>
                </a:solidFill>
              </a:defRPr>
            </a:lvl1pPr>
          </a:lstStyle>
          <a:p>
            <a:pPr rtl="0"/>
            <a:r>
              <a:rPr lang="pl-PL" noProof="0"/>
              <a:t>Kliknij, aby edytować styl wzorca tytułu</a:t>
            </a:r>
          </a:p>
        </p:txBody>
      </p:sp>
      <p:sp>
        <p:nvSpPr>
          <p:cNvPr id="8" name="Tekst — symbol zastępczy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ładkie przejście_1">
    <p:spTree>
      <p:nvGrpSpPr>
        <p:cNvPr id="1" name=""/>
        <p:cNvGrpSpPr/>
        <p:nvPr/>
      </p:nvGrpSpPr>
      <p:grpSpPr>
        <a:xfrm>
          <a:off x="0" y="0"/>
          <a:ext cx="0" cy="0"/>
          <a:chOff x="0" y="0"/>
          <a:chExt cx="0" cy="0"/>
        </a:xfrm>
      </p:grpSpPr>
      <p:sp>
        <p:nvSpPr>
          <p:cNvPr id="9" name="Tekst — symbol zastępczy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7" name="Tekst — symbol zastępczy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1085850" y="2679192"/>
            <a:ext cx="9963150" cy="1499616"/>
          </a:xfrm>
          <a:noFill/>
        </p:spPr>
        <p:txBody>
          <a:bodyPr rtlCol="0">
            <a:normAutofit/>
          </a:bodyPr>
          <a:lstStyle>
            <a:lvl1pPr>
              <a:defRPr sz="6000">
                <a:solidFill>
                  <a:schemeClr val="bg1"/>
                </a:solidFill>
              </a:defRPr>
            </a:lvl1pPr>
          </a:lstStyle>
          <a:p>
            <a:pPr rtl="0"/>
            <a:r>
              <a:rPr lang="pl-PL" noProof="0"/>
              <a:t>Kliknij, aby edytować styl wzorca tytułu</a:t>
            </a:r>
          </a:p>
        </p:txBody>
      </p:sp>
      <p:sp>
        <p:nvSpPr>
          <p:cNvPr id="8" name="Tekst — symbol zastępczy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ładkie przejście_2">
    <p:spTree>
      <p:nvGrpSpPr>
        <p:cNvPr id="1" name=""/>
        <p:cNvGrpSpPr/>
        <p:nvPr/>
      </p:nvGrpSpPr>
      <p:grpSpPr>
        <a:xfrm>
          <a:off x="0" y="0"/>
          <a:ext cx="0" cy="0"/>
          <a:chOff x="0" y="0"/>
          <a:chExt cx="0" cy="0"/>
        </a:xfrm>
      </p:grpSpPr>
      <p:sp>
        <p:nvSpPr>
          <p:cNvPr id="9" name="Tekst — symbol zastępczy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7" name="Tekst — symbol zastępczy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1085850" y="2679192"/>
            <a:ext cx="9963150" cy="1499616"/>
          </a:xfrm>
          <a:noFill/>
        </p:spPr>
        <p:txBody>
          <a:bodyPr rtlCol="0">
            <a:normAutofit/>
          </a:bodyPr>
          <a:lstStyle>
            <a:lvl1pPr>
              <a:defRPr sz="6000">
                <a:solidFill>
                  <a:schemeClr val="bg1"/>
                </a:solidFill>
              </a:defRPr>
            </a:lvl1pPr>
          </a:lstStyle>
          <a:p>
            <a:pPr rtl="0"/>
            <a:r>
              <a:rPr lang="pl-PL" noProof="0"/>
              <a:t>Kliknij, aby edytować styl wzorca tytułu</a:t>
            </a:r>
          </a:p>
        </p:txBody>
      </p:sp>
      <p:sp>
        <p:nvSpPr>
          <p:cNvPr id="8" name="Tekst — symbol zastępczy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ładkie przejście_3">
    <p:spTree>
      <p:nvGrpSpPr>
        <p:cNvPr id="1" name=""/>
        <p:cNvGrpSpPr/>
        <p:nvPr/>
      </p:nvGrpSpPr>
      <p:grpSpPr>
        <a:xfrm>
          <a:off x="0" y="0"/>
          <a:ext cx="0" cy="0"/>
          <a:chOff x="0" y="0"/>
          <a:chExt cx="0" cy="0"/>
        </a:xfrm>
      </p:grpSpPr>
      <p:sp>
        <p:nvSpPr>
          <p:cNvPr id="25" name="Obraz — symbol zastępczy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pl-PL" noProof="0"/>
              <a:t>Wstaw obraz</a:t>
            </a:r>
          </a:p>
        </p:txBody>
      </p:sp>
      <p:sp>
        <p:nvSpPr>
          <p:cNvPr id="27" name="Tekst — symbol zastępczy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26" name="Tekst — symbol zastępczy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pl-PL" noProof="0"/>
              <a:t>Kliknij, aby edytować styl wzorca tytułu</a:t>
            </a:r>
          </a:p>
        </p:txBody>
      </p:sp>
      <p:sp>
        <p:nvSpPr>
          <p:cNvPr id="6" name="Numer slajdu — symbol zastępczy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ładkie przejście_4">
    <p:spTree>
      <p:nvGrpSpPr>
        <p:cNvPr id="1" name=""/>
        <p:cNvGrpSpPr/>
        <p:nvPr/>
      </p:nvGrpSpPr>
      <p:grpSpPr>
        <a:xfrm>
          <a:off x="0" y="0"/>
          <a:ext cx="0" cy="0"/>
          <a:chOff x="0" y="0"/>
          <a:chExt cx="0" cy="0"/>
        </a:xfrm>
      </p:grpSpPr>
      <p:sp>
        <p:nvSpPr>
          <p:cNvPr id="8" name="Obraz — symbol zastępczy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pl-PL" noProof="0"/>
              <a:t>Wstaw obraz</a:t>
            </a:r>
          </a:p>
        </p:txBody>
      </p:sp>
      <p:sp>
        <p:nvSpPr>
          <p:cNvPr id="27" name="Tekst — symbol zastępczy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rtlCol="0" anchor="t">
            <a:normAutofit/>
          </a:bodyPr>
          <a:lstStyle>
            <a:lvl1pPr algn="l">
              <a:defRPr sz="6000">
                <a:solidFill>
                  <a:schemeClr val="bg1"/>
                </a:solidFill>
              </a:defRPr>
            </a:lvl1pPr>
          </a:lstStyle>
          <a:p>
            <a:pPr rtl="0"/>
            <a:r>
              <a:rPr lang="pl-PL" noProof="0"/>
              <a:t>Kliknij, aby edytować styl wzorca tytułu</a:t>
            </a:r>
          </a:p>
        </p:txBody>
      </p:sp>
      <p:sp>
        <p:nvSpPr>
          <p:cNvPr id="9" name="Tekst — symbol zastępczy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7" name="Numer slajdu — symbol zastępczy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ładkie przejście_5">
    <p:spTree>
      <p:nvGrpSpPr>
        <p:cNvPr id="1" name=""/>
        <p:cNvGrpSpPr/>
        <p:nvPr/>
      </p:nvGrpSpPr>
      <p:grpSpPr>
        <a:xfrm>
          <a:off x="0" y="0"/>
          <a:ext cx="0" cy="0"/>
          <a:chOff x="0" y="0"/>
          <a:chExt cx="0" cy="0"/>
        </a:xfrm>
      </p:grpSpPr>
      <p:sp>
        <p:nvSpPr>
          <p:cNvPr id="8" name="Obraz — symbol zastępczy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pl-PL" noProof="0"/>
              <a:t>Wstaw obraz</a:t>
            </a:r>
          </a:p>
        </p:txBody>
      </p:sp>
      <p:sp>
        <p:nvSpPr>
          <p:cNvPr id="27" name="Tekst — symbol zastępczy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rtlCol="0" anchor="t">
            <a:normAutofit/>
          </a:bodyPr>
          <a:lstStyle>
            <a:lvl1pPr algn="l">
              <a:defRPr sz="6000">
                <a:solidFill>
                  <a:schemeClr val="bg1"/>
                </a:solidFill>
              </a:defRPr>
            </a:lvl1pPr>
          </a:lstStyle>
          <a:p>
            <a:pPr rtl="0"/>
            <a:r>
              <a:rPr lang="pl-PL" noProof="0"/>
              <a:t>Kliknij, aby edytować styl wzorca tytułu</a:t>
            </a:r>
          </a:p>
        </p:txBody>
      </p:sp>
      <p:sp>
        <p:nvSpPr>
          <p:cNvPr id="9" name="Tekst — symbol zastępczy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7" name="Numer slajdu — symbol zastępczy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lajd tytułowy_Głęboki_żółty">
    <p:bg>
      <p:bgPr>
        <a:solidFill>
          <a:schemeClr val="bg1">
            <a:lumMod val="95000"/>
          </a:schemeClr>
        </a:solidFill>
        <a:effectLst/>
      </p:bgPr>
    </p:bg>
    <p:spTree>
      <p:nvGrpSpPr>
        <p:cNvPr id="1" name=""/>
        <p:cNvGrpSpPr/>
        <p:nvPr/>
      </p:nvGrpSpPr>
      <p:grpSpPr>
        <a:xfrm>
          <a:off x="0" y="0"/>
          <a:ext cx="0" cy="0"/>
          <a:chOff x="0" y="0"/>
          <a:chExt cx="0" cy="0"/>
        </a:xfrm>
      </p:grpSpPr>
      <p:sp>
        <p:nvSpPr>
          <p:cNvPr id="19" name="Obraz — symbol zastępczy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pl-PL" noProof="0"/>
              <a:t>Wstaw obraz</a:t>
            </a:r>
          </a:p>
        </p:txBody>
      </p:sp>
      <p:sp>
        <p:nvSpPr>
          <p:cNvPr id="7" name="Tekst — symbol zastępczy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2" name="Tekst — symbol zastępczy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10" name="Tekst — symbol zastępczy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pl-PL" noProof="0"/>
              <a:t>Kliknij, aby edytować styl wzorca tytułu</a:t>
            </a:r>
          </a:p>
        </p:txBody>
      </p:sp>
      <p:sp>
        <p:nvSpPr>
          <p:cNvPr id="3" name="Podtytuł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ładkie przejście_6">
    <p:spTree>
      <p:nvGrpSpPr>
        <p:cNvPr id="1" name=""/>
        <p:cNvGrpSpPr/>
        <p:nvPr/>
      </p:nvGrpSpPr>
      <p:grpSpPr>
        <a:xfrm>
          <a:off x="0" y="0"/>
          <a:ext cx="0" cy="0"/>
          <a:chOff x="0" y="0"/>
          <a:chExt cx="0" cy="0"/>
        </a:xfrm>
      </p:grpSpPr>
      <p:sp>
        <p:nvSpPr>
          <p:cNvPr id="8" name="Obraz — symbol zastępczy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pl-PL" noProof="0"/>
              <a:t>Wstaw obraz</a:t>
            </a:r>
          </a:p>
        </p:txBody>
      </p:sp>
      <p:sp>
        <p:nvSpPr>
          <p:cNvPr id="27" name="Tekst — symbol zastępczy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rtlCol="0" anchor="t">
            <a:normAutofit/>
          </a:bodyPr>
          <a:lstStyle>
            <a:lvl1pPr algn="l">
              <a:defRPr sz="6000">
                <a:solidFill>
                  <a:schemeClr val="bg1"/>
                </a:solidFill>
              </a:defRPr>
            </a:lvl1pPr>
          </a:lstStyle>
          <a:p>
            <a:pPr rtl="0"/>
            <a:r>
              <a:rPr lang="pl-PL" noProof="0"/>
              <a:t>Kliknij, aby edytować styl wzorca tytułu</a:t>
            </a:r>
          </a:p>
        </p:txBody>
      </p:sp>
      <p:sp>
        <p:nvSpPr>
          <p:cNvPr id="9" name="Tekst — symbol zastępczy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7" name="Numer slajdu — symbol zastępczy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ładkie przejście_7">
    <p:spTree>
      <p:nvGrpSpPr>
        <p:cNvPr id="1" name=""/>
        <p:cNvGrpSpPr/>
        <p:nvPr/>
      </p:nvGrpSpPr>
      <p:grpSpPr>
        <a:xfrm>
          <a:off x="0" y="0"/>
          <a:ext cx="0" cy="0"/>
          <a:chOff x="0" y="0"/>
          <a:chExt cx="0" cy="0"/>
        </a:xfrm>
      </p:grpSpPr>
      <p:sp>
        <p:nvSpPr>
          <p:cNvPr id="8" name="Obraz — symbol zastępczy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pl-PL" noProof="0"/>
              <a:t>Wstaw obraz</a:t>
            </a:r>
          </a:p>
        </p:txBody>
      </p:sp>
      <p:sp>
        <p:nvSpPr>
          <p:cNvPr id="27" name="Tekst — symbol zastępczy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2" name="Tytuł 1">
            <a:extLst>
              <a:ext uri="{FF2B5EF4-FFF2-40B4-BE49-F238E27FC236}">
                <a16:creationId xmlns:a16="http://schemas.microsoft.com/office/drawing/2014/main" id="{2F2E942B-4297-4570-B120-E2ACA52D126E}"/>
              </a:ext>
            </a:extLst>
          </p:cNvPr>
          <p:cNvSpPr>
            <a:spLocks noGrp="1"/>
          </p:cNvSpPr>
          <p:nvPr>
            <p:ph type="title" hasCustomPrompt="1"/>
          </p:nvPr>
        </p:nvSpPr>
        <p:spPr>
          <a:xfrm>
            <a:off x="781049" y="990600"/>
            <a:ext cx="9144000" cy="2590800"/>
          </a:xfrm>
          <a:noFill/>
        </p:spPr>
        <p:txBody>
          <a:bodyPr rtlCol="0" anchor="t">
            <a:normAutofit/>
          </a:bodyPr>
          <a:lstStyle>
            <a:lvl1pPr algn="l">
              <a:defRPr sz="6000">
                <a:solidFill>
                  <a:schemeClr val="bg1"/>
                </a:solidFill>
              </a:defRPr>
            </a:lvl1pPr>
          </a:lstStyle>
          <a:p>
            <a:pPr rtl="0"/>
            <a:r>
              <a:rPr lang="pl-PL" noProof="0"/>
              <a:t>Kliknij, aby edytować styl wzorca tytułu</a:t>
            </a:r>
          </a:p>
        </p:txBody>
      </p:sp>
      <p:sp>
        <p:nvSpPr>
          <p:cNvPr id="9" name="Tekst — symbol zastępczy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pl-PL" noProof="0"/>
              <a:t>I</a:t>
            </a:r>
          </a:p>
        </p:txBody>
      </p:sp>
      <p:sp>
        <p:nvSpPr>
          <p:cNvPr id="7" name="Numer slajdu — symbol zastępczy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Zakończenie z podziękowaniami 1">
    <p:bg>
      <p:bgPr>
        <a:solidFill>
          <a:schemeClr val="bg1">
            <a:lumMod val="95000"/>
          </a:schemeClr>
        </a:solidFill>
        <a:effectLst/>
      </p:bgPr>
    </p:bg>
    <p:spTree>
      <p:nvGrpSpPr>
        <p:cNvPr id="1" name=""/>
        <p:cNvGrpSpPr/>
        <p:nvPr/>
      </p:nvGrpSpPr>
      <p:grpSpPr>
        <a:xfrm>
          <a:off x="0" y="0"/>
          <a:ext cx="0" cy="0"/>
          <a:chOff x="0" y="0"/>
          <a:chExt cx="0" cy="0"/>
        </a:xfrm>
      </p:grpSpPr>
      <p:sp>
        <p:nvSpPr>
          <p:cNvPr id="53" name="Tekst — symbol zastępczy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pl-PL" noProof="0"/>
              <a:t>I</a:t>
            </a:r>
          </a:p>
        </p:txBody>
      </p:sp>
      <p:sp>
        <p:nvSpPr>
          <p:cNvPr id="48" name="Dowolny kształt: Kształt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9" name="Dowolny kształt: Kształt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pl-PL" noProof="0"/>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pl-PL" noProof="0"/>
              <a:t>DZIĘKUJEMY</a:t>
            </a:r>
          </a:p>
        </p:txBody>
      </p:sp>
      <p:sp>
        <p:nvSpPr>
          <p:cNvPr id="33" name="Prostokąt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pl-PL" noProof="0"/>
          </a:p>
        </p:txBody>
      </p:sp>
      <p:sp>
        <p:nvSpPr>
          <p:cNvPr id="19" name="Obraz — symbol zastępczy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pl-PL" noProof="0"/>
              <a:t>Wstaw obraz</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Zakończenie z podziękowaniami 2">
    <p:spTree>
      <p:nvGrpSpPr>
        <p:cNvPr id="1" name=""/>
        <p:cNvGrpSpPr/>
        <p:nvPr/>
      </p:nvGrpSpPr>
      <p:grpSpPr>
        <a:xfrm>
          <a:off x="0" y="0"/>
          <a:ext cx="0" cy="0"/>
          <a:chOff x="0" y="0"/>
          <a:chExt cx="0" cy="0"/>
        </a:xfrm>
      </p:grpSpPr>
      <p:sp>
        <p:nvSpPr>
          <p:cNvPr id="26" name="Obraz — symbol zastępczy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pl-PL" noProof="0"/>
              <a:t>Wstaw obraz</a:t>
            </a:r>
          </a:p>
        </p:txBody>
      </p:sp>
      <p:sp>
        <p:nvSpPr>
          <p:cNvPr id="27" name="Tekst — symbol zastępczy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4" name="Tekst — symbol zastępczy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pl-PL" noProof="0"/>
              <a:t>DZIĘKUJEMY</a:t>
            </a:r>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Zakończenie z podziękowaniami 3">
    <p:bg>
      <p:bgPr>
        <a:solidFill>
          <a:schemeClr val="bg1">
            <a:lumMod val="95000"/>
          </a:schemeClr>
        </a:solidFill>
        <a:effectLst/>
      </p:bgPr>
    </p:bg>
    <p:spTree>
      <p:nvGrpSpPr>
        <p:cNvPr id="1" name=""/>
        <p:cNvGrpSpPr/>
        <p:nvPr/>
      </p:nvGrpSpPr>
      <p:grpSpPr>
        <a:xfrm>
          <a:off x="0" y="0"/>
          <a:ext cx="0" cy="0"/>
          <a:chOff x="0" y="0"/>
          <a:chExt cx="0" cy="0"/>
        </a:xfrm>
      </p:grpSpPr>
      <p:sp>
        <p:nvSpPr>
          <p:cNvPr id="19" name="Obraz — symbol zastępczy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pl-PL" noProof="0"/>
              <a:t>Wstaw obraz</a:t>
            </a:r>
          </a:p>
        </p:txBody>
      </p:sp>
      <p:sp>
        <p:nvSpPr>
          <p:cNvPr id="7" name="Tekst — symbol zastępczy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2" name="Tekst — symbol zastępczy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10" name="Tekst — symbol zastępczy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pl-PL" noProof="0"/>
              <a:t>DZIĘKUJEMY</a:t>
            </a:r>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Zakończenie z podziękowaniami 4">
    <p:bg>
      <p:bgPr>
        <a:solidFill>
          <a:schemeClr val="bg1">
            <a:lumMod val="95000"/>
          </a:schemeClr>
        </a:solidFill>
        <a:effectLst/>
      </p:bgPr>
    </p:bg>
    <p:spTree>
      <p:nvGrpSpPr>
        <p:cNvPr id="1" name=""/>
        <p:cNvGrpSpPr/>
        <p:nvPr/>
      </p:nvGrpSpPr>
      <p:grpSpPr>
        <a:xfrm>
          <a:off x="0" y="0"/>
          <a:ext cx="0" cy="0"/>
          <a:chOff x="0" y="0"/>
          <a:chExt cx="0" cy="0"/>
        </a:xfrm>
      </p:grpSpPr>
      <p:sp>
        <p:nvSpPr>
          <p:cNvPr id="22" name="Tekst — symbol zastępczy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15" name="Obraz — symbol zastępczy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pl-PL" noProof="0"/>
              <a:t>Wstaw obraz</a:t>
            </a:r>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pl-PL" noProof="0"/>
              <a:t>DZIĘKUJEMY</a:t>
            </a:r>
          </a:p>
        </p:txBody>
      </p:sp>
      <p:sp>
        <p:nvSpPr>
          <p:cNvPr id="7" name="Tekst — symbol zastępczy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Zakończenie z podziękowaniami 5">
    <p:spTree>
      <p:nvGrpSpPr>
        <p:cNvPr id="1" name=""/>
        <p:cNvGrpSpPr/>
        <p:nvPr/>
      </p:nvGrpSpPr>
      <p:grpSpPr>
        <a:xfrm>
          <a:off x="0" y="0"/>
          <a:ext cx="0" cy="0"/>
          <a:chOff x="0" y="0"/>
          <a:chExt cx="0" cy="0"/>
        </a:xfrm>
      </p:grpSpPr>
      <p:sp>
        <p:nvSpPr>
          <p:cNvPr id="11" name="Obraz — symbol zastępczy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pl-PL" noProof="0"/>
              <a:t>Wstaw obraz</a:t>
            </a:r>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pl-PL" noProof="0"/>
              <a:t>DZIĘKUJEMY</a:t>
            </a:r>
          </a:p>
        </p:txBody>
      </p:sp>
      <p:sp>
        <p:nvSpPr>
          <p:cNvPr id="7" name="Tekst — symbol zastępczy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8" name="Tekst — symbol zastępczy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lajd tytułowy">
    <p:bg>
      <p:bgPr>
        <a:solidFill>
          <a:schemeClr val="bg1">
            <a:lumMod val="95000"/>
          </a:schemeClr>
        </a:solidFill>
        <a:effectLst/>
      </p:bgPr>
    </p:bg>
    <p:spTree>
      <p:nvGrpSpPr>
        <p:cNvPr id="1" name=""/>
        <p:cNvGrpSpPr/>
        <p:nvPr/>
      </p:nvGrpSpPr>
      <p:grpSpPr>
        <a:xfrm>
          <a:off x="0" y="0"/>
          <a:ext cx="0" cy="0"/>
          <a:chOff x="0" y="0"/>
          <a:chExt cx="0" cy="0"/>
        </a:xfrm>
      </p:grpSpPr>
      <p:sp>
        <p:nvSpPr>
          <p:cNvPr id="22" name="Tekst — symbol zastępczy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pl-PL" noProof="0"/>
              <a:t>I</a:t>
            </a:r>
          </a:p>
        </p:txBody>
      </p:sp>
      <p:sp>
        <p:nvSpPr>
          <p:cNvPr id="15" name="Obraz — symbol zastępczy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pl-PL" noProof="0"/>
              <a:t>Wstaw obraz</a:t>
            </a:r>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pl-PL" noProof="0"/>
              <a:t>Kliknij, aby edytować styl wzorca tytułu</a:t>
            </a:r>
          </a:p>
        </p:txBody>
      </p:sp>
      <p:sp>
        <p:nvSpPr>
          <p:cNvPr id="3" name="Podtytuł 2"/>
          <p:cNvSpPr>
            <a:spLocks noGrp="1"/>
          </p:cNvSpPr>
          <p:nvPr>
            <p:ph type="subTitle" idx="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7" name="Tekst — symbol zastępczy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lajd tytułowy">
    <p:spTree>
      <p:nvGrpSpPr>
        <p:cNvPr id="1" name=""/>
        <p:cNvGrpSpPr/>
        <p:nvPr/>
      </p:nvGrpSpPr>
      <p:grpSpPr>
        <a:xfrm>
          <a:off x="0" y="0"/>
          <a:ext cx="0" cy="0"/>
          <a:chOff x="0" y="0"/>
          <a:chExt cx="0" cy="0"/>
        </a:xfrm>
      </p:grpSpPr>
      <p:sp>
        <p:nvSpPr>
          <p:cNvPr id="11" name="Obraz — symbol zastępczy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pl-PL" noProof="0"/>
              <a:t>Wstaw obraz</a:t>
            </a:r>
          </a:p>
        </p:txBody>
      </p:sp>
      <p:sp>
        <p:nvSpPr>
          <p:cNvPr id="17" name="Tekst — symbol zastępczy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2" name="Tytuł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pl-PL" noProof="0"/>
              <a:t>Kliknij, aby edytować styl wzorca tytułu</a:t>
            </a:r>
          </a:p>
        </p:txBody>
      </p:sp>
      <p:sp>
        <p:nvSpPr>
          <p:cNvPr id="3" name="Podtytuł 2"/>
          <p:cNvSpPr>
            <a:spLocks noGrp="1"/>
          </p:cNvSpPr>
          <p:nvPr>
            <p:ph type="subTitle" idx="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l-PL" noProof="0"/>
              <a:t>Kliknij, aby edytować styl wzorca podtytułu</a:t>
            </a:r>
          </a:p>
        </p:txBody>
      </p:sp>
      <p:sp>
        <p:nvSpPr>
          <p:cNvPr id="7" name="Tekst — symbol zastępczy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
        <p:nvSpPr>
          <p:cNvPr id="8" name="Tekst — symbol zastępczy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pl-PL" noProof="0"/>
              <a:t>I</a:t>
            </a:r>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ytuł i zawartość">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1447800"/>
          </a:xfrm>
        </p:spPr>
        <p:txBody>
          <a:bodyPr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0" name="Obraz — symbol zastępczy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pl-PL" noProof="0"/>
              <a:t>Wstaw obraz</a:t>
            </a:r>
          </a:p>
        </p:txBody>
      </p:sp>
      <p:sp>
        <p:nvSpPr>
          <p:cNvPr id="14" name="Numer slajdu — symbol zastępczy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yróżnienie tytułu — podtytuł i element zawartośc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2" name="Tytuł 1">
            <a:extLst>
              <a:ext uri="{FF2B5EF4-FFF2-40B4-BE49-F238E27FC236}">
                <a16:creationId xmlns:a16="http://schemas.microsoft.com/office/drawing/2014/main" id="{9015F2E0-A9EE-4095-8DFC-C3BBA80FAEEE}"/>
              </a:ext>
            </a:extLst>
          </p:cNvPr>
          <p:cNvSpPr>
            <a:spLocks noGrp="1"/>
          </p:cNvSpPr>
          <p:nvPr>
            <p:ph type="title" hasCustomPrompt="1"/>
          </p:nvPr>
        </p:nvSpPr>
        <p:spPr>
          <a:xfrm>
            <a:off x="548640" y="990600"/>
            <a:ext cx="10805160" cy="707886"/>
          </a:xfrm>
        </p:spPr>
        <p:txBody>
          <a:bodyPr rtlCol="0" anchor="t">
            <a:normAutofit/>
          </a:bodyPr>
          <a:lstStyle>
            <a:lvl1pPr>
              <a:lnSpc>
                <a:spcPct val="100000"/>
              </a:lnSpc>
              <a:defRPr sz="4000" b="0">
                <a:latin typeface="+mj-lt"/>
              </a:defRPr>
            </a:lvl1pPr>
          </a:lstStyle>
          <a:p>
            <a:pPr rtl="0"/>
            <a:r>
              <a:rPr lang="pl-PL" noProof="0"/>
              <a:t>Kliknij, aby edytować styl wzorca tytułu</a:t>
            </a:r>
          </a:p>
        </p:txBody>
      </p:sp>
      <p:sp>
        <p:nvSpPr>
          <p:cNvPr id="7" name="Zawartość — symbol zastępczy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0" name="Obraz — symbol zastępczy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pl-PL" noProof="0"/>
              <a:t>Wstaw obraz</a:t>
            </a:r>
          </a:p>
        </p:txBody>
      </p:sp>
      <p:sp>
        <p:nvSpPr>
          <p:cNvPr id="8" name="Tekst — symbol zastępczy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pl-PL" noProof="0"/>
              <a:t>Wprowadź tekst dodatkowy </a:t>
            </a:r>
          </a:p>
        </p:txBody>
      </p:sp>
      <p:sp>
        <p:nvSpPr>
          <p:cNvPr id="13" name="Numer slajdu — symbol zastępczy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pl-PL" noProof="0" smtClean="0"/>
              <a:pPr/>
              <a:t>‹#›</a:t>
            </a:fld>
            <a:endParaRPr lang="pl-PL" noProof="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pl-PL" noProof="0"/>
              <a:t>Kliknij, aby edytować styl wzorca tytułu</a:t>
            </a:r>
          </a:p>
        </p:txBody>
      </p:sp>
      <p:sp>
        <p:nvSpPr>
          <p:cNvPr id="3" name="Tekst — symbol zastępczy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 symbol zastępczy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12500" b="12500"/>
          <a:stretch/>
        </p:blipFill>
        <p:spPr>
          <a:xfrm>
            <a:off x="0" y="0"/>
            <a:ext cx="12192000" cy="6858000"/>
          </a:xfrm>
        </p:spPr>
      </p:pic>
      <p:sp>
        <p:nvSpPr>
          <p:cNvPr id="285" name="Tekst — symbol zastępczy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a:xfrm rot="10800000" flipH="1" flipV="1">
            <a:off x="10098054" y="3553064"/>
            <a:ext cx="2087678" cy="3270696"/>
          </a:xfrm>
        </p:spPr>
        <p:txBody>
          <a:bodyPr rtlCol="0"/>
          <a:lstStyle/>
          <a:p>
            <a:pPr rtl="0"/>
            <a:endParaRPr lang="pl-PL" dirty="0"/>
          </a:p>
        </p:txBody>
      </p:sp>
      <p:sp>
        <p:nvSpPr>
          <p:cNvPr id="286" name="Tekst — symbol zastępczy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2090338" y="673363"/>
            <a:ext cx="10114756" cy="6150398"/>
          </a:xfrm>
        </p:spPr>
        <p:txBody>
          <a:bodyPr rtlCol="0"/>
          <a:lstStyle/>
          <a:p>
            <a:pPr rtl="0"/>
            <a:endParaRPr lang="pl-PL" dirty="0"/>
          </a:p>
        </p:txBody>
      </p:sp>
      <p:sp>
        <p:nvSpPr>
          <p:cNvPr id="6" name="Tytuł 5">
            <a:extLst>
              <a:ext uri="{FF2B5EF4-FFF2-40B4-BE49-F238E27FC236}">
                <a16:creationId xmlns:a16="http://schemas.microsoft.com/office/drawing/2014/main" id="{3933031D-018B-489E-B613-2113C1CD2360}"/>
              </a:ext>
            </a:extLst>
          </p:cNvPr>
          <p:cNvSpPr>
            <a:spLocks noGrp="1"/>
          </p:cNvSpPr>
          <p:nvPr>
            <p:ph type="ctrTitle"/>
          </p:nvPr>
        </p:nvSpPr>
        <p:spPr>
          <a:xfrm>
            <a:off x="3187276" y="2415445"/>
            <a:ext cx="7920880" cy="2275238"/>
          </a:xfrm>
        </p:spPr>
        <p:txBody>
          <a:bodyPr rtlCol="0">
            <a:noAutofit/>
          </a:bodyPr>
          <a:lstStyle/>
          <a:p>
            <a:pPr rtl="0"/>
            <a:r>
              <a:rPr lang="pl-PL" sz="5500" b="1" i="0" dirty="0">
                <a:effectLst/>
              </a:rPr>
              <a:t>DODATKI GAZOWE 2023 - NOWE ZADANIE DLA GMIN</a:t>
            </a:r>
            <a:endParaRPr lang="pl-PL" sz="5500" b="1" dirty="0"/>
          </a:p>
        </p:txBody>
      </p:sp>
      <p:sp>
        <p:nvSpPr>
          <p:cNvPr id="7" name="Podtytuł 6">
            <a:extLst>
              <a:ext uri="{FF2B5EF4-FFF2-40B4-BE49-F238E27FC236}">
                <a16:creationId xmlns:a16="http://schemas.microsoft.com/office/drawing/2014/main" id="{606F8B2E-A7F5-4413-BEED-BFF7C3D9FF78}"/>
              </a:ext>
            </a:extLst>
          </p:cNvPr>
          <p:cNvSpPr>
            <a:spLocks noGrp="1"/>
          </p:cNvSpPr>
          <p:nvPr>
            <p:ph type="subTitle" idx="1"/>
          </p:nvPr>
        </p:nvSpPr>
        <p:spPr>
          <a:xfrm>
            <a:off x="3951585" y="6858000"/>
            <a:ext cx="4072586" cy="139015"/>
          </a:xfrm>
        </p:spPr>
        <p:txBody>
          <a:bodyPr rtlCol="0">
            <a:normAutofit fontScale="25000" lnSpcReduction="20000"/>
          </a:bodyPr>
          <a:lstStyle/>
          <a:p>
            <a:pPr rtl="0"/>
            <a:r>
              <a:rPr lang="pl-PL" dirty="0"/>
              <a:t>Dodaj podtytuł</a:t>
            </a:r>
          </a:p>
          <a:p>
            <a:pPr rtl="0"/>
            <a:endParaRPr lang="pl-PL" dirty="0"/>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603504"/>
            <a:ext cx="11521280" cy="6181344"/>
          </a:xfrm>
        </p:spPr>
        <p:txBody>
          <a:bodyPr>
            <a:noAutofit/>
          </a:bodyPr>
          <a:lstStyle/>
          <a:p>
            <a:pPr marL="0" indent="0">
              <a:lnSpc>
                <a:spcPct val="100000"/>
              </a:lnSpc>
              <a:spcBef>
                <a:spcPts val="0"/>
              </a:spcBef>
              <a:buNone/>
            </a:pPr>
            <a:r>
              <a:rPr lang="pl-PL" dirty="0">
                <a:solidFill>
                  <a:schemeClr val="tx1"/>
                </a:solidFill>
                <a:latin typeface="Calibri" panose="020F0502020204030204" pitchFamily="34" charset="0"/>
                <a:cs typeface="Calibri" panose="020F0502020204030204" pitchFamily="34" charset="0"/>
              </a:rPr>
              <a:t>– renty inwalidzkie z tytułu inwalidztwa wojennego, kwoty zaopatrzenia otrzymywane przez ofiary wojny oraz członków ich rodzin, renty wypadkowe osób, których inwalidztwo powstało w związku z przymusowym pobytem na robotach w III Rzeszy Niemieckiej w latach 1939-1945, otrzymywane z zagranicy,</a:t>
            </a:r>
          </a:p>
          <a:p>
            <a:pPr marL="0" indent="0">
              <a:lnSpc>
                <a:spcPct val="100000"/>
              </a:lnSpc>
              <a:spcBef>
                <a:spcPts val="0"/>
              </a:spcBef>
              <a:buNone/>
            </a:pPr>
            <a:endParaRPr lang="pl-PL" sz="1999"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r>
              <a:rPr lang="pl-PL" sz="1999" dirty="0">
                <a:solidFill>
                  <a:schemeClr val="tx1"/>
                </a:solidFill>
                <a:latin typeface="Calibri" panose="020F0502020204030204" pitchFamily="34" charset="0"/>
                <a:cs typeface="Calibri" panose="020F0502020204030204" pitchFamily="34" charset="0"/>
              </a:rPr>
              <a:t>– zasiłki chorobowe określone w przepisach o ubezpieczeniu społecznym rolników oraz w przepisach o systemie ubezpieczeń społecznych,</a:t>
            </a:r>
          </a:p>
          <a:p>
            <a:pPr marL="0" indent="0">
              <a:buNone/>
            </a:pPr>
            <a:r>
              <a:rPr lang="pl-PL" sz="1999" dirty="0">
                <a:solidFill>
                  <a:schemeClr val="tx1"/>
                </a:solidFill>
                <a:latin typeface="Calibri" panose="020F0502020204030204" pitchFamily="34" charset="0"/>
                <a:cs typeface="Calibri" panose="020F0502020204030204" pitchFamily="34" charset="0"/>
              </a:rPr>
              <a:t>– środki bezzwrotnej pomocy zagranicznej otrzymywane od rządów państw obcych, organizacji międzynarodowych lub międzynarodowych instytucji finansowych, pochodzące ze środków bezzwrotnej pomocy przyznanych na podstawie jednostronnej deklaracji lub umów zawartych z tymi państwami, organizacjami lub instytucjami przez Radę Ministrów, właściwego ministra lub agencje rządowe, w tym również w przypadkach, gdy przekazanie tych środków jest dokonywane za pośrednictwem podmiotu upoważnionego do rozdzielania środków bezzwrotnej pomocy zagranicznej na rzecz podmiotów, którym służyć ma ta pomoc,</a:t>
            </a:r>
          </a:p>
          <a:p>
            <a:pPr marL="0" indent="0">
              <a:buNone/>
            </a:pPr>
            <a:r>
              <a:rPr lang="pl-PL" sz="1999" dirty="0">
                <a:solidFill>
                  <a:schemeClr val="tx1"/>
                </a:solidFill>
                <a:latin typeface="Calibri" panose="020F0502020204030204" pitchFamily="34" charset="0"/>
                <a:cs typeface="Calibri" panose="020F0502020204030204" pitchFamily="34" charset="0"/>
              </a:rPr>
              <a:t>– należności ze stosunku pracy lub z tytułu stypendium osób fizycznych mających miejsce zamieszkania na terytorium Rzeczypospolitej Polskiej, przebywających czasowo za granicą - w wysokości odpowiadającej równowartości diet z tytułu podróży służbowej poza granicami kraju ustalonych dla pracowników zatrudnionych w państwowych lub samorządowych jednostkach sfery budżetowej na podstawie ustawy z dnia 26 czerwca 1974 r. - Kodeks pracy,</a:t>
            </a:r>
          </a:p>
          <a:p>
            <a:pPr marL="0" indent="0">
              <a:buNone/>
            </a:pPr>
            <a:endParaRPr lang="pl-PL" sz="1999"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10</a:t>
            </a:fld>
            <a:endParaRPr lang="pl-PL" noProof="0"/>
          </a:p>
        </p:txBody>
      </p:sp>
    </p:spTree>
    <p:extLst>
      <p:ext uri="{BB962C8B-B14F-4D97-AF65-F5344CB8AC3E}">
        <p14:creationId xmlns:p14="http://schemas.microsoft.com/office/powerpoint/2010/main" val="199639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603504"/>
            <a:ext cx="11521280" cy="6181344"/>
          </a:xfrm>
        </p:spPr>
        <p:txBody>
          <a:bodyPr>
            <a:noAutofit/>
          </a:bodyPr>
          <a:lstStyle/>
          <a:p>
            <a:pPr marL="0" indent="0">
              <a:buNone/>
            </a:pPr>
            <a:r>
              <a:rPr lang="pl-PL" sz="1999" dirty="0">
                <a:solidFill>
                  <a:schemeClr val="tx1"/>
                </a:solidFill>
                <a:latin typeface="Calibri" panose="020F0502020204030204" pitchFamily="34" charset="0"/>
                <a:cs typeface="Calibri" panose="020F0502020204030204" pitchFamily="34" charset="0"/>
              </a:rPr>
              <a:t>- należności pieniężne wypłacone policjantom, żołnierzom, celnikom i pracownikom jednostek wojskowych i jednostek policyjnych użytych poza granicami państwa w celu udziału w konflikcie zbrojnym lub wzmocnienia sił państwa albo państw sojuszniczych, misji pokojowej, akcji zapobieżenia aktom terroryzmu lub ich skutkom, a także należności pieniężne wypłacone żołnierzom, policjantom, celnikom i pracownikom pełniącym funkcje obserwatorów w misjach pokojowych organizacji międzynarodowych i sił wielonarodowych,</a:t>
            </a:r>
          </a:p>
          <a:p>
            <a:pPr marL="0" indent="0">
              <a:buNone/>
            </a:pPr>
            <a:r>
              <a:rPr lang="pl-PL" sz="1999" dirty="0">
                <a:latin typeface="Calibri" panose="020F0502020204030204" pitchFamily="34" charset="0"/>
                <a:cs typeface="Calibri" panose="020F0502020204030204" pitchFamily="34" charset="0"/>
              </a:rPr>
              <a:t>- </a:t>
            </a:r>
            <a:r>
              <a:rPr lang="pl-PL" sz="1999" dirty="0">
                <a:solidFill>
                  <a:schemeClr val="tx1"/>
                </a:solidFill>
                <a:latin typeface="Calibri" panose="020F0502020204030204" pitchFamily="34" charset="0"/>
                <a:cs typeface="Calibri" panose="020F0502020204030204" pitchFamily="34" charset="0"/>
              </a:rPr>
              <a:t>należności pieniężne ze stosunku służbowego otrzymywane w czasie służby kandydackiej przez funkcjonariuszy Policji, Państwowej Straży Pożarnej, Straży Granicznej, Biura Ochrony Rządu i Służby Więziennej, obliczone za okres, w którym osoby te uzyskały dochód,</a:t>
            </a:r>
          </a:p>
          <a:p>
            <a:pPr marL="0" indent="0">
              <a:buNone/>
            </a:pPr>
            <a:r>
              <a:rPr lang="pl-PL" sz="1999" dirty="0">
                <a:solidFill>
                  <a:schemeClr val="tx1"/>
                </a:solidFill>
                <a:latin typeface="Calibri" panose="020F0502020204030204" pitchFamily="34" charset="0"/>
                <a:cs typeface="Calibri" panose="020F0502020204030204" pitchFamily="34" charset="0"/>
              </a:rPr>
              <a:t>– dochody członków rolniczych spółdzielni produkcyjnych z tytułu członkostwa w rolniczej spółdzielni produkcyjnej, pomniejszone o składki na ubezpieczenia społeczne,</a:t>
            </a:r>
          </a:p>
          <a:p>
            <a:pPr marL="0" indent="0">
              <a:buNone/>
            </a:pPr>
            <a:r>
              <a:rPr lang="pl-PL" sz="1999" dirty="0">
                <a:solidFill>
                  <a:schemeClr val="tx1"/>
                </a:solidFill>
                <a:latin typeface="Calibri" panose="020F0502020204030204" pitchFamily="34" charset="0"/>
                <a:cs typeface="Calibri" panose="020F0502020204030204" pitchFamily="34" charset="0"/>
              </a:rPr>
              <a:t>– alimenty na rzecz dzieci,</a:t>
            </a:r>
          </a:p>
          <a:p>
            <a:pPr marL="0" indent="0">
              <a:buNone/>
            </a:pPr>
            <a:r>
              <a:rPr lang="pl-PL" sz="1999" dirty="0">
                <a:solidFill>
                  <a:schemeClr val="tx1"/>
                </a:solidFill>
                <a:latin typeface="Calibri" panose="020F0502020204030204" pitchFamily="34" charset="0"/>
                <a:cs typeface="Calibri" panose="020F0502020204030204" pitchFamily="34" charset="0"/>
              </a:rPr>
              <a:t>– stypendia doktoranckie przyznane na podstawie art. 209 ust. 1 i 7 ustawy z dnia 20 lipca 2018 r. - Prawo o szkolnictwie wyższym i nauce, stypendia sportowe przyznane na podstawie ustawy z dnia 25 czerwca 2010 r. o sporcie oraz inne stypendia o charakterze socjalnym przyznane uczniom lub studentom,</a:t>
            </a:r>
          </a:p>
          <a:p>
            <a:pPr marL="0" indent="0">
              <a:buNone/>
            </a:pPr>
            <a:r>
              <a:rPr lang="pl-PL" sz="1999" dirty="0">
                <a:solidFill>
                  <a:schemeClr val="tx1"/>
                </a:solidFill>
                <a:latin typeface="Calibri" panose="020F0502020204030204" pitchFamily="34" charset="0"/>
                <a:cs typeface="Calibri" panose="020F0502020204030204" pitchFamily="34" charset="0"/>
              </a:rPr>
              <a:t>– kwoty diet nieopodatkowane podatkiem dochodowym od osób fizycznych, otrzymywane przez osoby wykonujące czynności związane z pełnieniem obowiązków społecznych i obywatelskich,</a:t>
            </a:r>
          </a:p>
          <a:p>
            <a:pPr marL="0" indent="0">
              <a:buNone/>
            </a:pPr>
            <a:r>
              <a:rPr lang="pl-PL" sz="1999" dirty="0">
                <a:solidFill>
                  <a:schemeClr val="tx1"/>
                </a:solidFill>
                <a:latin typeface="Calibri" panose="020F0502020204030204" pitchFamily="34" charset="0"/>
                <a:cs typeface="Calibri" panose="020F0502020204030204" pitchFamily="34" charset="0"/>
              </a:rPr>
              <a:t>– ekwiwalenty pieniężne za deputaty węglowe określone w przepisach o komercjalizacji, restrukturyzacji i prywatyzacji przedsiębiorstwa państwowego "Polskie Koleje Państwowe",</a:t>
            </a:r>
          </a:p>
          <a:p>
            <a:pPr marL="0" indent="0">
              <a:buNone/>
            </a:pPr>
            <a:endParaRPr lang="pl-PL" sz="1999"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11</a:t>
            </a:fld>
            <a:endParaRPr lang="pl-PL" noProof="0"/>
          </a:p>
        </p:txBody>
      </p:sp>
    </p:spTree>
    <p:extLst>
      <p:ext uri="{BB962C8B-B14F-4D97-AF65-F5344CB8AC3E}">
        <p14:creationId xmlns:p14="http://schemas.microsoft.com/office/powerpoint/2010/main" val="320118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692695"/>
            <a:ext cx="11521280" cy="5974921"/>
          </a:xfrm>
        </p:spPr>
        <p:txBody>
          <a:bodyPr>
            <a:noAutofit/>
          </a:bodyPr>
          <a:lstStyle/>
          <a:p>
            <a:pPr marL="0" indent="0">
              <a:buNone/>
            </a:pPr>
            <a:r>
              <a:rPr lang="pl-PL" sz="1999" dirty="0">
                <a:solidFill>
                  <a:schemeClr val="tx1"/>
                </a:solidFill>
                <a:latin typeface="Calibri" panose="020F0502020204030204" pitchFamily="34" charset="0"/>
                <a:cs typeface="Calibri" panose="020F0502020204030204" pitchFamily="34" charset="0"/>
              </a:rPr>
              <a:t>– należności pieniężne otrzymywane z tytułu wynajmu pokoi gościnnych w budynkach mieszkalnych położonych na terenach wiejskich w gospodarstwie rolnym osobom przebywającym na wypoczynku oraz uzyskane z tytułu wyżywienia tych osób,</a:t>
            </a:r>
          </a:p>
          <a:p>
            <a:pPr marL="0" indent="0">
              <a:buNone/>
            </a:pPr>
            <a:r>
              <a:rPr lang="pl-PL" sz="1999" dirty="0">
                <a:solidFill>
                  <a:schemeClr val="tx1"/>
                </a:solidFill>
                <a:latin typeface="Calibri" panose="020F0502020204030204" pitchFamily="34" charset="0"/>
                <a:cs typeface="Calibri" panose="020F0502020204030204" pitchFamily="34" charset="0"/>
              </a:rPr>
              <a:t>– dodatki za tajne nauczanie określone w ustawie z dnia 26 stycznia 1982 r. - Karta Nauczyciela,</a:t>
            </a:r>
          </a:p>
          <a:p>
            <a:pPr marL="0" indent="0">
              <a:buNone/>
            </a:pPr>
            <a:r>
              <a:rPr lang="pl-PL" sz="1999" dirty="0">
                <a:solidFill>
                  <a:schemeClr val="tx1"/>
                </a:solidFill>
                <a:latin typeface="Calibri" panose="020F0502020204030204" pitchFamily="34" charset="0"/>
                <a:cs typeface="Calibri" panose="020F0502020204030204" pitchFamily="34" charset="0"/>
              </a:rPr>
              <a:t>– dochody uzyskane z działalności gospodarczej prowadzonej na podstawie zezwolenia na terenie specjalnej strefy ekonomicznej określonej w przepisach o specjalnych strefach ekonomicznych,</a:t>
            </a:r>
          </a:p>
          <a:p>
            <a:pPr marL="0" indent="0">
              <a:buNone/>
            </a:pPr>
            <a:r>
              <a:rPr lang="pl-PL" sz="1999" dirty="0">
                <a:solidFill>
                  <a:schemeClr val="tx1"/>
                </a:solidFill>
                <a:latin typeface="Calibri" panose="020F0502020204030204" pitchFamily="34" charset="0"/>
                <a:cs typeface="Calibri" panose="020F0502020204030204" pitchFamily="34" charset="0"/>
              </a:rPr>
              <a:t>– ekwiwalenty z tytułu prawa do bezpłatnego węgla określone w przepisach o restrukturyzacji górnictwa węgla kamiennego w latach 2003-2006,</a:t>
            </a:r>
          </a:p>
          <a:p>
            <a:pPr marL="0" indent="0">
              <a:buNone/>
            </a:pPr>
            <a:r>
              <a:rPr lang="pl-PL" sz="1999" dirty="0">
                <a:solidFill>
                  <a:schemeClr val="tx1"/>
                </a:solidFill>
                <a:latin typeface="Calibri" panose="020F0502020204030204" pitchFamily="34" charset="0"/>
                <a:cs typeface="Calibri" panose="020F0502020204030204" pitchFamily="34" charset="0"/>
              </a:rPr>
              <a:t>– świadczenia określone w przepisach o wykonywaniu mandatu posła i senatora,</a:t>
            </a:r>
          </a:p>
          <a:p>
            <a:pPr marL="0" indent="0">
              <a:buNone/>
            </a:pPr>
            <a:r>
              <a:rPr lang="pl-PL" sz="1999" dirty="0">
                <a:solidFill>
                  <a:schemeClr val="tx1"/>
                </a:solidFill>
                <a:latin typeface="Calibri" panose="020F0502020204030204" pitchFamily="34" charset="0"/>
                <a:cs typeface="Calibri" panose="020F0502020204030204" pitchFamily="34" charset="0"/>
              </a:rPr>
              <a:t>– dochody uzyskane z gospodarstwa rolnego,</a:t>
            </a:r>
          </a:p>
          <a:p>
            <a:pPr marL="0" indent="0">
              <a:buNone/>
            </a:pPr>
            <a:r>
              <a:rPr lang="pl-PL" sz="1999" dirty="0">
                <a:solidFill>
                  <a:schemeClr val="tx1"/>
                </a:solidFill>
                <a:latin typeface="Calibri" panose="020F0502020204030204" pitchFamily="34" charset="0"/>
                <a:cs typeface="Calibri" panose="020F0502020204030204" pitchFamily="34" charset="0"/>
              </a:rPr>
              <a:t>– dochody uzyskiwane za granicą Rzeczypospolitej Polskiej, pomniejszone odpowiednio o zapłacone za granicą Rzeczypospolitej Polskiej: podatek dochodowy oraz składki na obowiązkowe ubezpieczenie społeczne i obowiązkowe ubezpieczenie zdrowotne,</a:t>
            </a:r>
          </a:p>
          <a:p>
            <a:pPr marL="0" indent="0">
              <a:buNone/>
            </a:pPr>
            <a:r>
              <a:rPr lang="pl-PL" sz="1999" dirty="0">
                <a:solidFill>
                  <a:schemeClr val="tx1"/>
                </a:solidFill>
                <a:latin typeface="Calibri" panose="020F0502020204030204" pitchFamily="34" charset="0"/>
                <a:cs typeface="Calibri" panose="020F0502020204030204" pitchFamily="34" charset="0"/>
              </a:rPr>
              <a:t>– renty określone w przepisach o wspieraniu rozwoju obszarów wiejskich ze środków pochodzących z Sekcji Gwarancji Europejskiego Funduszu Orientacji i Gwarancji Rolnej oraz w przepisach o wspieraniu rozwoju obszarów wiejskich z udziałem środków Europejskiego Funduszu Rolnego na rzecz Rozwoju Obszarów Wiejskich,</a:t>
            </a:r>
          </a:p>
          <a:p>
            <a:pPr marL="0" indent="0">
              <a:buNone/>
            </a:pPr>
            <a:endParaRPr lang="pl-PL" sz="2000"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a:p>
            <a:pPr marL="0" indent="0">
              <a:buNone/>
            </a:pPr>
            <a:endParaRPr lang="pl-PL" sz="1999"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12</a:t>
            </a:fld>
            <a:endParaRPr lang="pl-PL" noProof="0"/>
          </a:p>
        </p:txBody>
      </p:sp>
    </p:spTree>
    <p:extLst>
      <p:ext uri="{BB962C8B-B14F-4D97-AF65-F5344CB8AC3E}">
        <p14:creationId xmlns:p14="http://schemas.microsoft.com/office/powerpoint/2010/main" val="255159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1052736"/>
            <a:ext cx="11521280" cy="5658960"/>
          </a:xfrm>
        </p:spPr>
        <p:txBody>
          <a:bodyPr>
            <a:noAutofit/>
          </a:bodyPr>
          <a:lstStyle/>
          <a:p>
            <a:pPr marL="0" indent="0">
              <a:buNone/>
            </a:pPr>
            <a:r>
              <a:rPr lang="pl-PL" sz="2000" dirty="0">
                <a:solidFill>
                  <a:schemeClr val="tx1"/>
                </a:solidFill>
                <a:latin typeface="Calibri" panose="020F0502020204030204" pitchFamily="34" charset="0"/>
                <a:cs typeface="Calibri" panose="020F0502020204030204" pitchFamily="34" charset="0"/>
              </a:rPr>
              <a:t>– zaliczkę alimentacyjną,</a:t>
            </a:r>
          </a:p>
          <a:p>
            <a:pPr marL="0" indent="0">
              <a:buNone/>
            </a:pPr>
            <a:r>
              <a:rPr lang="pl-PL" sz="2000" dirty="0">
                <a:solidFill>
                  <a:schemeClr val="tx1"/>
                </a:solidFill>
                <a:latin typeface="Calibri" panose="020F0502020204030204" pitchFamily="34" charset="0"/>
                <a:cs typeface="Calibri" panose="020F0502020204030204" pitchFamily="34" charset="0"/>
              </a:rPr>
              <a:t>– świadczenia pieniężne wypłacane w przypadku bezskuteczności egzekucji alimentów,</a:t>
            </a:r>
          </a:p>
          <a:p>
            <a:pPr marL="0" indent="0">
              <a:buNone/>
            </a:pPr>
            <a:r>
              <a:rPr lang="pl-PL" sz="2000" dirty="0">
                <a:solidFill>
                  <a:schemeClr val="tx1"/>
                </a:solidFill>
                <a:latin typeface="Calibri" panose="020F0502020204030204" pitchFamily="34" charset="0"/>
                <a:cs typeface="Calibri" panose="020F0502020204030204" pitchFamily="34" charset="0"/>
              </a:rPr>
              <a:t>– pomoc materialną o charakterze socjalnym określoną w art. 90c ust. 2 ustawy o systemie oświaty oraz świadczenia, o których mowa w art. 86 ust. 1 pkt 1-3 i 5 oraz art. 212 ustawy. - Prawo o szkolnictwie wyższym i nauce,</a:t>
            </a:r>
          </a:p>
          <a:p>
            <a:pPr marL="0" indent="0">
              <a:buNone/>
            </a:pPr>
            <a:r>
              <a:rPr lang="pl-PL" sz="2000" dirty="0">
                <a:solidFill>
                  <a:schemeClr val="tx1"/>
                </a:solidFill>
                <a:latin typeface="Calibri" panose="020F0502020204030204" pitchFamily="34" charset="0"/>
                <a:cs typeface="Calibri" panose="020F0502020204030204" pitchFamily="34" charset="0"/>
              </a:rPr>
              <a:t>– kwoty otrzymane na podstawie art. 27f ust. 8-10 ustawy z dnia 26 lipca 1991 r. o podatku dochodowym od osób fizycznych,</a:t>
            </a:r>
          </a:p>
          <a:p>
            <a:pPr marL="0" indent="0">
              <a:buNone/>
            </a:pPr>
            <a:r>
              <a:rPr lang="pl-PL" sz="2000" dirty="0">
                <a:solidFill>
                  <a:schemeClr val="tx1"/>
                </a:solidFill>
                <a:latin typeface="Calibri" panose="020F0502020204030204" pitchFamily="34" charset="0"/>
                <a:cs typeface="Calibri" panose="020F0502020204030204" pitchFamily="34" charset="0"/>
              </a:rPr>
              <a:t>– świadczenie pieniężne określone w ustawie z dnia 20 marca 2015 r. o działaczach opozycji antykomunistycznej oraz osobach represjonowanych z powodów,</a:t>
            </a:r>
          </a:p>
          <a:p>
            <a:pPr marL="0" indent="0">
              <a:buNone/>
            </a:pPr>
            <a:r>
              <a:rPr lang="pl-PL" sz="2000" dirty="0">
                <a:solidFill>
                  <a:schemeClr val="tx1"/>
                </a:solidFill>
                <a:latin typeface="Calibri" panose="020F0502020204030204" pitchFamily="34" charset="0"/>
                <a:cs typeface="Calibri" panose="020F0502020204030204" pitchFamily="34" charset="0"/>
              </a:rPr>
              <a:t>– świadczenie rodzicielskie,</a:t>
            </a:r>
          </a:p>
          <a:p>
            <a:pPr marL="0" indent="0">
              <a:buNone/>
            </a:pPr>
            <a:r>
              <a:rPr lang="pl-PL" sz="2000" dirty="0">
                <a:solidFill>
                  <a:schemeClr val="tx1"/>
                </a:solidFill>
                <a:latin typeface="Calibri" panose="020F0502020204030204" pitchFamily="34" charset="0"/>
                <a:cs typeface="Calibri" panose="020F0502020204030204" pitchFamily="34" charset="0"/>
              </a:rPr>
              <a:t>– zasiłek macierzyński, o którym mowa w przepisach o ubezpieczeniu społecznym rolników,</a:t>
            </a:r>
          </a:p>
          <a:p>
            <a:pPr marL="0" indent="0">
              <a:buNone/>
            </a:pPr>
            <a:r>
              <a:rPr lang="pl-PL" sz="2000" dirty="0">
                <a:solidFill>
                  <a:schemeClr val="tx1"/>
                </a:solidFill>
                <a:latin typeface="Calibri" panose="020F0502020204030204" pitchFamily="34" charset="0"/>
                <a:cs typeface="Calibri" panose="020F0502020204030204" pitchFamily="34" charset="0"/>
              </a:rPr>
              <a:t>– stypendia dla bezrobotnych finansowane ze środków Unii Europejskiej lub Funduszu Pracy, niezależnie od podmiotu, który je wypłaca,</a:t>
            </a:r>
          </a:p>
          <a:p>
            <a:pPr marL="0" indent="0">
              <a:buNone/>
            </a:pPr>
            <a:endParaRPr lang="pl-PL" sz="2000" dirty="0">
              <a:solidFill>
                <a:schemeClr val="tx1"/>
              </a:solidFill>
              <a:latin typeface="Calibri" panose="020F0502020204030204" pitchFamily="34" charset="0"/>
              <a:cs typeface="Calibri" panose="020F0502020204030204" pitchFamily="34" charset="0"/>
            </a:endParaRPr>
          </a:p>
          <a:p>
            <a:pPr marL="0" indent="0">
              <a:buNone/>
            </a:pPr>
            <a:endParaRPr lang="pl-PL" sz="2000"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13</a:t>
            </a:fld>
            <a:endParaRPr lang="pl-PL" noProof="0"/>
          </a:p>
        </p:txBody>
      </p:sp>
    </p:spTree>
    <p:extLst>
      <p:ext uri="{BB962C8B-B14F-4D97-AF65-F5344CB8AC3E}">
        <p14:creationId xmlns:p14="http://schemas.microsoft.com/office/powerpoint/2010/main" val="275939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980728"/>
            <a:ext cx="11521280" cy="5730968"/>
          </a:xfrm>
        </p:spPr>
        <p:txBody>
          <a:bodyPr>
            <a:noAutofit/>
          </a:bodyPr>
          <a:lstStyle/>
          <a:p>
            <a:pPr marL="0" indent="0">
              <a:buNone/>
            </a:pPr>
            <a:r>
              <a:rPr lang="pl-PL" sz="2200" dirty="0">
                <a:latin typeface="Calibri" panose="020F0502020204030204" pitchFamily="34" charset="0"/>
                <a:cs typeface="Calibri" panose="020F0502020204030204" pitchFamily="34" charset="0"/>
              </a:rPr>
              <a:t>- </a:t>
            </a:r>
            <a:r>
              <a:rPr lang="pl-PL" sz="2200" dirty="0">
                <a:solidFill>
                  <a:schemeClr val="tx1"/>
                </a:solidFill>
                <a:latin typeface="Calibri" panose="020F0502020204030204" pitchFamily="34" charset="0"/>
                <a:cs typeface="Calibri" panose="020F0502020204030204" pitchFamily="34" charset="0"/>
              </a:rPr>
              <a:t>przychody wolne od podatku dochodowego na podstawie art. 21 ust. 1 pkt 152 lit. a, b i d oraz pkt 153 lit. a, b i d ustawy z dnia 26 lipca 1991 r. o podatku dochodowym od osób fizycznych, oraz art. 21 ust. 1 pkt 154 tej ustawy w zakresie przychodów ze stosunku służbowego, stosunku pracy, pracy nakładczej, spółdzielczego stosunku pracy, z umów zlecenia, o których mowa w art. 13 pkt 8 ustawy z dnia 26 lipca 1991 r. o podatku dochodowym od osób fizycznych, zasiłku macierzyńskiego, o którym mowa w ustawie o świadczeniach pieniężnych z ubezpieczenia społecznego w razie choroby i macierzyństwa, pomniejszone o składki na ubezpieczenia społeczne oraz składki na ubezpieczenia zdrowotne</a:t>
            </a:r>
          </a:p>
          <a:p>
            <a:pPr marL="0" indent="0">
              <a:buNone/>
            </a:pPr>
            <a:r>
              <a:rPr lang="pl-PL" sz="2200" dirty="0">
                <a:solidFill>
                  <a:schemeClr val="tx1"/>
                </a:solidFill>
                <a:latin typeface="Calibri" panose="020F0502020204030204" pitchFamily="34" charset="0"/>
                <a:cs typeface="Calibri" panose="020F0502020204030204" pitchFamily="34" charset="0"/>
              </a:rPr>
              <a:t>– przychody wolne od podatku dochodowego na podstawie art. 21 ust. 1 pkt 148 ustawy z dnia 26 lipca 1991 r. o podatku dochodowym od osób fizycznych, pomniejszone o składki na ubezpieczenia społeczne oraz składki na ubezpieczenia zdrowotne;</a:t>
            </a:r>
          </a:p>
          <a:p>
            <a:pPr marL="0" indent="0">
              <a:buNone/>
            </a:pPr>
            <a:r>
              <a:rPr lang="pl-PL" sz="2200" dirty="0">
                <a:solidFill>
                  <a:schemeClr val="tx1"/>
                </a:solidFill>
                <a:latin typeface="Calibri" panose="020F0502020204030204" pitchFamily="34" charset="0"/>
                <a:cs typeface="Calibri" panose="020F0502020204030204" pitchFamily="34" charset="0"/>
              </a:rPr>
              <a:t>– dochody z pozarolniczej działalności gospodarczej opodatkowanej w formie ryczałtu od przychodów ewidencjonowanych, o których mowa w art. 21 ust. 1 pkt 152 lit. c, pkt 153 lit. c i pkt 154 ustawy o podatku dochodowym od osób fizycznych, ustalone zgodnie z art. 5 ust. 7a</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14</a:t>
            </a:fld>
            <a:endParaRPr lang="pl-PL" noProof="0"/>
          </a:p>
        </p:txBody>
      </p:sp>
    </p:spTree>
    <p:extLst>
      <p:ext uri="{BB962C8B-B14F-4D97-AF65-F5344CB8AC3E}">
        <p14:creationId xmlns:p14="http://schemas.microsoft.com/office/powerpoint/2010/main" val="267742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980728"/>
            <a:ext cx="11521280" cy="5730968"/>
          </a:xfrm>
        </p:spPr>
        <p:txBody>
          <a:bodyPr>
            <a:noAutofit/>
          </a:bodyPr>
          <a:lstStyle/>
          <a:p>
            <a:pPr marL="0" indent="0">
              <a:buNone/>
            </a:pPr>
            <a:r>
              <a:rPr lang="pl-PL" sz="2200" b="1" dirty="0">
                <a:latin typeface="Calibri" panose="020F0502020204030204" pitchFamily="34" charset="0"/>
                <a:cs typeface="Calibri" panose="020F0502020204030204" pitchFamily="34" charset="0"/>
              </a:rPr>
              <a:t>Art. 20 ust 3 omawianej ustawy</a:t>
            </a:r>
          </a:p>
          <a:p>
            <a:pPr marL="0" indent="0">
              <a:buNone/>
            </a:pPr>
            <a:r>
              <a:rPr lang="pl-PL" sz="2200" dirty="0">
                <a:latin typeface="Calibri" panose="020F0502020204030204" pitchFamily="34" charset="0"/>
                <a:cs typeface="Calibri" panose="020F0502020204030204" pitchFamily="34" charset="0"/>
              </a:rPr>
              <a:t>Do ustalenia przez wójta, burmistrza albo prezydenta miasta prawa do refundacji podatku VAT, o którym mowa w art. 18, stosuje się odpowiednio art. 411 ust. 10k-10° oraz 10r ustawy z dnia 27 kwietnia 2001 r. – Prawo ochrony środowiska</a:t>
            </a:r>
          </a:p>
          <a:p>
            <a:pPr marL="0" indent="0">
              <a:buNone/>
            </a:pPr>
            <a:r>
              <a:rPr lang="pl-PL" sz="2200" b="1" dirty="0">
                <a:solidFill>
                  <a:schemeClr val="tx1"/>
                </a:solidFill>
                <a:latin typeface="Calibri" panose="020F0502020204030204" pitchFamily="34" charset="0"/>
                <a:cs typeface="Calibri" panose="020F0502020204030204" pitchFamily="34" charset="0"/>
              </a:rPr>
              <a:t>10k.</a:t>
            </a:r>
            <a:r>
              <a:rPr lang="pl-PL" sz="2200" dirty="0">
                <a:solidFill>
                  <a:schemeClr val="tx1"/>
                </a:solidFill>
                <a:latin typeface="Calibri" panose="020F0502020204030204" pitchFamily="34" charset="0"/>
                <a:cs typeface="Calibri" panose="020F0502020204030204" pitchFamily="34" charset="0"/>
              </a:rPr>
              <a:t> Wysokość przeciętnego miesięcznego dochodu, o którym mowa w ust. 10g, ustalana jest na podstawie dochodów osiągniętych w:</a:t>
            </a:r>
          </a:p>
          <a:p>
            <a:pPr marL="0" indent="0">
              <a:buNone/>
            </a:pPr>
            <a:r>
              <a:rPr lang="pl-PL" sz="2200" dirty="0">
                <a:solidFill>
                  <a:schemeClr val="tx1"/>
                </a:solidFill>
                <a:latin typeface="Calibri" panose="020F0502020204030204" pitchFamily="34" charset="0"/>
                <a:cs typeface="Calibri" panose="020F0502020204030204" pitchFamily="34" charset="0"/>
              </a:rPr>
              <a:t>1) przedostatnim roku kalendarzowym poprzedzającym rok, w którym złożono żądanie wydania zaświadczenia, o którym mowa w ust. 10g - w przypadku żądania złożonego w okresie od dnia 1 stycznia do dnia 31 lipca danego roku;</a:t>
            </a:r>
          </a:p>
          <a:p>
            <a:pPr marL="0" indent="0">
              <a:buNone/>
            </a:pPr>
            <a:r>
              <a:rPr lang="pl-PL" sz="2200" dirty="0">
                <a:solidFill>
                  <a:schemeClr val="tx1"/>
                </a:solidFill>
                <a:latin typeface="Calibri" panose="020F0502020204030204" pitchFamily="34" charset="0"/>
                <a:cs typeface="Calibri" panose="020F0502020204030204" pitchFamily="34" charset="0"/>
              </a:rPr>
              <a:t>2) ostatnim roku kalendarzowym poprzedzającym rok, w którym złożono żądanie wydania zaświadczenia, o którym mowa w ust. 10g - w przypadku żądania złożonego w okresie od dnia 1 sierpnia do dnia 31 grudnia danego roku.</a:t>
            </a:r>
          </a:p>
          <a:p>
            <a:pPr marL="0" indent="0">
              <a:buNone/>
            </a:pPr>
            <a:endParaRPr lang="pl-PL" sz="2200"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15</a:t>
            </a:fld>
            <a:endParaRPr lang="pl-PL" noProof="0"/>
          </a:p>
        </p:txBody>
      </p:sp>
    </p:spTree>
    <p:extLst>
      <p:ext uri="{BB962C8B-B14F-4D97-AF65-F5344CB8AC3E}">
        <p14:creationId xmlns:p14="http://schemas.microsoft.com/office/powerpoint/2010/main" val="62017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980728"/>
            <a:ext cx="11521280" cy="5730968"/>
          </a:xfrm>
        </p:spPr>
        <p:txBody>
          <a:bodyPr>
            <a:noAutofit/>
          </a:bodyPr>
          <a:lstStyle/>
          <a:p>
            <a:pPr marL="0" indent="0">
              <a:buNone/>
            </a:pPr>
            <a:r>
              <a:rPr lang="pl-PL" sz="2200" b="1" dirty="0">
                <a:solidFill>
                  <a:schemeClr val="tx1"/>
                </a:solidFill>
                <a:latin typeface="Calibri" panose="020F0502020204030204" pitchFamily="34" charset="0"/>
                <a:cs typeface="Calibri" panose="020F0502020204030204" pitchFamily="34" charset="0"/>
              </a:rPr>
              <a:t>10l. </a:t>
            </a:r>
            <a:r>
              <a:rPr lang="pl-PL" sz="2200" dirty="0">
                <a:solidFill>
                  <a:schemeClr val="tx1"/>
                </a:solidFill>
                <a:latin typeface="Calibri" panose="020F0502020204030204" pitchFamily="34" charset="0"/>
                <a:cs typeface="Calibri" panose="020F0502020204030204" pitchFamily="34" charset="0"/>
              </a:rPr>
              <a:t>Do ustalania wysokości przeciętnego miesięcznego dochodu, o którym mowa w ust. 10g, z gospodarstwa rolnego stosuje się przepisy art. 5 ust. 8-9 ustawy z dnia 28 listopada 2003 r. o świadczeniach rodzinnych, przy czym ilekroć w tych przepisach mowa jest o:</a:t>
            </a:r>
          </a:p>
          <a:p>
            <a:pPr marL="0" indent="0">
              <a:buNone/>
            </a:pPr>
            <a:r>
              <a:rPr lang="pl-PL" sz="2200" dirty="0">
                <a:solidFill>
                  <a:schemeClr val="tx1"/>
                </a:solidFill>
                <a:latin typeface="Calibri" panose="020F0502020204030204" pitchFamily="34" charset="0"/>
                <a:cs typeface="Calibri" panose="020F0502020204030204" pitchFamily="34" charset="0"/>
              </a:rPr>
              <a:t>1) rodzinie - rozumie się przez to gospodarstwo domowe, o którym mowa w ust. 10j;</a:t>
            </a:r>
          </a:p>
          <a:p>
            <a:pPr marL="0" indent="0">
              <a:buNone/>
            </a:pPr>
            <a:r>
              <a:rPr lang="pl-PL" sz="2200" dirty="0">
                <a:solidFill>
                  <a:schemeClr val="tx1"/>
                </a:solidFill>
                <a:latin typeface="Calibri" panose="020F0502020204030204" pitchFamily="34" charset="0"/>
                <a:cs typeface="Calibri" panose="020F0502020204030204" pitchFamily="34" charset="0"/>
              </a:rPr>
              <a:t>2) gospodarstwie rolnym - rozumie się przez to gospodarstwo rolne, o którym mowa w art. 2 ust. 1 ustawy z dnia 15 listopada 1984 r. o podatku rolnym (Dz. U. z 2020 r. poz. 333).</a:t>
            </a:r>
          </a:p>
          <a:p>
            <a:pPr marL="0" indent="0">
              <a:buNone/>
            </a:pPr>
            <a:r>
              <a:rPr lang="pl-PL" sz="2200" dirty="0">
                <a:solidFill>
                  <a:schemeClr val="tx1"/>
                </a:solidFill>
                <a:latin typeface="Calibri" panose="020F0502020204030204" pitchFamily="34" charset="0"/>
                <a:cs typeface="Calibri" panose="020F0502020204030204" pitchFamily="34" charset="0"/>
              </a:rPr>
              <a:t>- </a:t>
            </a:r>
            <a:r>
              <a:rPr lang="pl-PL" sz="2200" b="0" i="1" dirty="0">
                <a:solidFill>
                  <a:srgbClr val="333333"/>
                </a:solidFill>
                <a:effectLst/>
                <a:latin typeface="Calibri" panose="020F0502020204030204" pitchFamily="34" charset="0"/>
                <a:cs typeface="Calibri" panose="020F0502020204030204" pitchFamily="34" charset="0"/>
              </a:rPr>
              <a:t>Za gospodarstwo rolne uważa się obszar gruntów, o których mowa w art. 1, o łącznej powierzchni przekraczającej 1 ha lub 1 ha przeliczeniowy, stanowiących własność lub znajdujących się w posiadaniu osoby fizycznej, osoby prawnej albo jednostki organizacyjnej, w tym spółki, nieposiadającej osobowości prawnej.</a:t>
            </a:r>
            <a:endParaRPr lang="pl-PL" sz="2200" b="0" i="1" dirty="0">
              <a:solidFill>
                <a:schemeClr val="tx1"/>
              </a:solidFill>
              <a:effectLst/>
              <a:latin typeface="Calibri" panose="020F0502020204030204" pitchFamily="34" charset="0"/>
              <a:cs typeface="Calibri" panose="020F0502020204030204" pitchFamily="34" charset="0"/>
            </a:endParaRPr>
          </a:p>
          <a:p>
            <a:pPr marL="0" indent="0">
              <a:buNone/>
            </a:pPr>
            <a:endParaRPr lang="pl-PL" sz="2200"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16</a:t>
            </a:fld>
            <a:endParaRPr lang="pl-PL" noProof="0"/>
          </a:p>
        </p:txBody>
      </p:sp>
    </p:spTree>
    <p:extLst>
      <p:ext uri="{BB962C8B-B14F-4D97-AF65-F5344CB8AC3E}">
        <p14:creationId xmlns:p14="http://schemas.microsoft.com/office/powerpoint/2010/main" val="182788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980728"/>
            <a:ext cx="11521280" cy="5730968"/>
          </a:xfrm>
        </p:spPr>
        <p:txBody>
          <a:bodyPr>
            <a:noAutofit/>
          </a:bodyPr>
          <a:lstStyle/>
          <a:p>
            <a:pPr marL="0" indent="0">
              <a:buNone/>
            </a:pPr>
            <a:r>
              <a:rPr lang="pl-PL" sz="2200" b="1" dirty="0">
                <a:solidFill>
                  <a:schemeClr val="tx1"/>
                </a:solidFill>
                <a:latin typeface="Calibri" panose="020F0502020204030204" pitchFamily="34" charset="0"/>
                <a:cs typeface="Calibri" panose="020F0502020204030204" pitchFamily="34" charset="0"/>
              </a:rPr>
              <a:t>10m.</a:t>
            </a:r>
            <a:r>
              <a:rPr lang="pl-PL" sz="2200" dirty="0">
                <a:solidFill>
                  <a:schemeClr val="tx1"/>
                </a:solidFill>
                <a:latin typeface="Calibri" panose="020F0502020204030204" pitchFamily="34" charset="0"/>
                <a:cs typeface="Calibri" panose="020F0502020204030204" pitchFamily="34" charset="0"/>
              </a:rPr>
              <a:t> 	Do ustalania wysokości przeciętnego miesięcznego dochodu, o którym mowa w ust. 10g, z działalności podlegającej opodatkowaniu na podstawie przepisów o zryczałtowanym podatku dochodowym od niektórych przychodów osiąganych przez osoby fizyczne stosuje się odpowiednio przepis art. 5 ust. 7a ustawy z dnia 28 listopada 2003 r. o świadczeniach rodzinnych.</a:t>
            </a:r>
          </a:p>
          <a:p>
            <a:pPr marL="0" indent="0">
              <a:buNone/>
            </a:pPr>
            <a:r>
              <a:rPr lang="pl-PL" sz="2200" i="1" dirty="0">
                <a:solidFill>
                  <a:schemeClr val="tx1"/>
                </a:solidFill>
                <a:latin typeface="Calibri" panose="020F0502020204030204" pitchFamily="34" charset="0"/>
                <a:cs typeface="Calibri" panose="020F0502020204030204" pitchFamily="34" charset="0"/>
              </a:rPr>
              <a:t>W przypadku ustalania dochodu z działalności podlegającej opodatkowaniu na podstawie przepisów o zryczałtowanym podatku dochodowym od niektórych przychodów osiąganych przez osoby fizyczne w roku kalendarzowym poprzedzającym okres zasiłkowy przyjmuje się dochód miesięczny w wysokości 1/12 dochodu ogłaszanego corocznie, w drodze obwieszczenia, przez ministra właściwego do spraw rodziny w Dzienniku Urzędowym Rzeczypospolitej Polskiej "Monitor Polski" w terminie do dnia 1 sierpnia każdego roku.</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17</a:t>
            </a:fld>
            <a:endParaRPr lang="pl-PL" noProof="0"/>
          </a:p>
        </p:txBody>
      </p:sp>
    </p:spTree>
    <p:extLst>
      <p:ext uri="{BB962C8B-B14F-4D97-AF65-F5344CB8AC3E}">
        <p14:creationId xmlns:p14="http://schemas.microsoft.com/office/powerpoint/2010/main" val="366802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0" indent="0">
              <a:buNone/>
            </a:pPr>
            <a:r>
              <a:rPr lang="pl-PL" sz="2200" b="1" dirty="0">
                <a:solidFill>
                  <a:schemeClr val="tx1"/>
                </a:solidFill>
                <a:latin typeface="Calibri" panose="020F0502020204030204" pitchFamily="34" charset="0"/>
                <a:cs typeface="Calibri" panose="020F0502020204030204" pitchFamily="34" charset="0"/>
              </a:rPr>
              <a:t>10n.</a:t>
            </a:r>
            <a:r>
              <a:rPr lang="pl-PL" sz="2200" dirty="0">
                <a:solidFill>
                  <a:schemeClr val="tx1"/>
                </a:solidFill>
                <a:latin typeface="Calibri" panose="020F0502020204030204" pitchFamily="34" charset="0"/>
                <a:cs typeface="Calibri" panose="020F0502020204030204" pitchFamily="34" charset="0"/>
              </a:rPr>
              <a:t> Do postępowania w sprawie wydania zaświadczenia, o którym mowa w ust. 10g:</a:t>
            </a:r>
          </a:p>
          <a:p>
            <a:pPr marL="0" indent="0">
              <a:buNone/>
            </a:pPr>
            <a:r>
              <a:rPr lang="pl-PL" sz="2200" dirty="0">
                <a:solidFill>
                  <a:schemeClr val="tx1"/>
                </a:solidFill>
                <a:latin typeface="Calibri" panose="020F0502020204030204" pitchFamily="34" charset="0"/>
                <a:cs typeface="Calibri" panose="020F0502020204030204" pitchFamily="34" charset="0"/>
              </a:rPr>
              <a:t>1) stosuje się przepisy art. 23 ust. 2a i ust. 4 pkt 1 i 3 lit. f ustawy z dnia 28 listopada 2003 r. o świadczeniach rodzinnych, przy czym ilekroć w tych przepisach jest mowa o rodzinie, rozumie się przez to gospodarstwo domowe, o którym mowa w ust. 10j;</a:t>
            </a:r>
          </a:p>
          <a:p>
            <a:pPr marL="0" indent="0">
              <a:buNone/>
            </a:pPr>
            <a:r>
              <a:rPr lang="pl-PL" sz="2200" dirty="0">
                <a:solidFill>
                  <a:schemeClr val="tx1"/>
                </a:solidFill>
                <a:latin typeface="Calibri" panose="020F0502020204030204" pitchFamily="34" charset="0"/>
                <a:cs typeface="Calibri" panose="020F0502020204030204" pitchFamily="34" charset="0"/>
              </a:rPr>
              <a:t>2) przepisy art. 23 ust. 7, art. 23b ust. 1 pkt 1, 1a, 1b, 2 w zakresie danych, o których mowa w art. 23 ust. 8 pkt 1 lit. a i e, oraz pkt 3, ust. 4 i 5, art. 24a ust. 1 i 2, art. 25 ust. 3 i 4 i art. 29 ustawy z dnia 28 listopada 2003 r. o świadczeniach rodzinnych stosuje się odpowiednio.</a:t>
            </a:r>
          </a:p>
          <a:p>
            <a:pPr marL="0" indent="0">
              <a:buNone/>
            </a:pPr>
            <a:r>
              <a:rPr lang="pl-PL" sz="2000" b="1" i="1" dirty="0">
                <a:solidFill>
                  <a:srgbClr val="000000"/>
                </a:solidFill>
                <a:latin typeface="Calibri" panose="020F0502020204030204" pitchFamily="34" charset="0"/>
                <a:cs typeface="Calibri" panose="020F0502020204030204" pitchFamily="34" charset="0"/>
              </a:rPr>
              <a:t>art. 23 ust. 2a </a:t>
            </a:r>
            <a:r>
              <a:rPr lang="pl-PL" sz="2000" b="0" i="1" dirty="0">
                <a:solidFill>
                  <a:srgbClr val="000000"/>
                </a:solidFill>
                <a:effectLst/>
                <a:latin typeface="Calibri" panose="020F0502020204030204" pitchFamily="34" charset="0"/>
                <a:cs typeface="Calibri" panose="020F0502020204030204" pitchFamily="34" charset="0"/>
              </a:rPr>
              <a:t>Informacje przedstawione we wniosku składa się pod rygorem odpowiedzialności karnej za składanie fałszywych zeznań. Składający oświadczenie jest obowiązany do zawarcia w nim klauzuli następującej treści: "Jestem świadomy odpowiedzialności karnej za złożenie fałszywego oświadczenia.". Klauzula ta zastępuje pouczenie organu o odpowiedzialności karnej za składanie fałszywych zeznań.</a:t>
            </a:r>
            <a:endParaRPr lang="pl-PL" sz="2000" b="1" i="1" dirty="0">
              <a:solidFill>
                <a:srgbClr val="000000"/>
              </a:solidFill>
              <a:latin typeface="Calibri" panose="020F0502020204030204" pitchFamily="34" charset="0"/>
              <a:cs typeface="Calibri" panose="020F0502020204030204" pitchFamily="34" charset="0"/>
            </a:endParaRPr>
          </a:p>
          <a:p>
            <a:pPr marL="45720" indent="0" algn="l">
              <a:spcBef>
                <a:spcPts val="600"/>
              </a:spcBef>
              <a:buNone/>
            </a:pPr>
            <a:r>
              <a:rPr lang="pl-PL" sz="2000" b="1" i="1" dirty="0">
                <a:solidFill>
                  <a:srgbClr val="000000"/>
                </a:solidFill>
                <a:latin typeface="Calibri" panose="020F0502020204030204" pitchFamily="34" charset="0"/>
                <a:cs typeface="Calibri" panose="020F0502020204030204" pitchFamily="34" charset="0"/>
              </a:rPr>
              <a:t>art. 23 ust. 4 pkt 1  </a:t>
            </a:r>
            <a:r>
              <a:rPr lang="pl-PL" sz="2000" b="0" i="1" dirty="0">
                <a:solidFill>
                  <a:srgbClr val="000000"/>
                </a:solidFill>
                <a:effectLst/>
                <a:latin typeface="Calibri" panose="020F0502020204030204" pitchFamily="34" charset="0"/>
                <a:cs typeface="Calibri" panose="020F0502020204030204" pitchFamily="34" charset="0"/>
              </a:rPr>
              <a:t>Do wniosku należy dołączyć odpowiednio </a:t>
            </a:r>
          </a:p>
          <a:p>
            <a:pPr marL="502920" indent="-457200" algn="l">
              <a:spcBef>
                <a:spcPts val="600"/>
              </a:spcBef>
              <a:buFont typeface="+mj-lt"/>
              <a:buAutoNum type="arabicParenR"/>
            </a:pPr>
            <a:r>
              <a:rPr lang="pl-PL" sz="2000" b="0" i="1" dirty="0">
                <a:solidFill>
                  <a:srgbClr val="000000"/>
                </a:solidFill>
                <a:effectLst/>
                <a:latin typeface="Calibri" panose="020F0502020204030204" pitchFamily="34" charset="0"/>
                <a:cs typeface="Calibri" panose="020F0502020204030204" pitchFamily="34" charset="0"/>
              </a:rPr>
              <a:t>zaświadczenia lub oświadczenia dokumentujące wysokość innych dochodów niż dochody podlegające opodatkowaniu podatkiem dochodowym od osób fizycznych na zasadach określonych w </a:t>
            </a:r>
            <a:r>
              <a:rPr lang="pl-PL" sz="2000" i="1" dirty="0">
                <a:solidFill>
                  <a:srgbClr val="000000"/>
                </a:solidFill>
                <a:latin typeface="Calibri" panose="020F0502020204030204" pitchFamily="34" charset="0"/>
                <a:cs typeface="Calibri" panose="020F0502020204030204" pitchFamily="34" charset="0"/>
              </a:rPr>
              <a:t>art. 27</a:t>
            </a:r>
            <a:r>
              <a:rPr lang="pl-PL" sz="2000" b="0" i="1" dirty="0">
                <a:solidFill>
                  <a:srgbClr val="000000"/>
                </a:solidFill>
                <a:effectLst/>
                <a:latin typeface="Calibri" panose="020F0502020204030204" pitchFamily="34" charset="0"/>
                <a:cs typeface="Calibri" panose="020F0502020204030204" pitchFamily="34" charset="0"/>
              </a:rPr>
              <a:t>, </a:t>
            </a:r>
            <a:r>
              <a:rPr lang="pl-PL" sz="2000" i="1" dirty="0">
                <a:solidFill>
                  <a:srgbClr val="000000"/>
                </a:solidFill>
                <a:latin typeface="Calibri" panose="020F0502020204030204" pitchFamily="34" charset="0"/>
                <a:cs typeface="Calibri" panose="020F0502020204030204" pitchFamily="34" charset="0"/>
              </a:rPr>
              <a:t>art. 30b</a:t>
            </a:r>
            <a:r>
              <a:rPr lang="pl-PL" sz="2000" b="0" i="1" dirty="0">
                <a:solidFill>
                  <a:srgbClr val="000000"/>
                </a:solidFill>
                <a:effectLst/>
                <a:latin typeface="Calibri" panose="020F0502020204030204" pitchFamily="34" charset="0"/>
                <a:cs typeface="Calibri" panose="020F0502020204030204" pitchFamily="34" charset="0"/>
              </a:rPr>
              <a:t>, </a:t>
            </a:r>
            <a:r>
              <a:rPr lang="pl-PL" sz="2000" i="1" dirty="0">
                <a:solidFill>
                  <a:srgbClr val="000000"/>
                </a:solidFill>
                <a:latin typeface="Calibri" panose="020F0502020204030204" pitchFamily="34" charset="0"/>
                <a:cs typeface="Calibri" panose="020F0502020204030204" pitchFamily="34" charset="0"/>
              </a:rPr>
              <a:t>art. 30c</a:t>
            </a:r>
            <a:r>
              <a:rPr lang="pl-PL" sz="2000" b="0" i="1" dirty="0">
                <a:solidFill>
                  <a:srgbClr val="000000"/>
                </a:solidFill>
                <a:effectLst/>
                <a:latin typeface="Calibri" panose="020F0502020204030204" pitchFamily="34" charset="0"/>
                <a:cs typeface="Calibri" panose="020F0502020204030204" pitchFamily="34" charset="0"/>
              </a:rPr>
              <a:t>, </a:t>
            </a:r>
            <a:r>
              <a:rPr lang="pl-PL" sz="2000" i="1" dirty="0">
                <a:solidFill>
                  <a:srgbClr val="000000"/>
                </a:solidFill>
                <a:latin typeface="Calibri" panose="020F0502020204030204" pitchFamily="34" charset="0"/>
                <a:cs typeface="Calibri" panose="020F0502020204030204" pitchFamily="34" charset="0"/>
              </a:rPr>
              <a:t>art. 30e</a:t>
            </a:r>
            <a:r>
              <a:rPr lang="pl-PL" sz="2000" b="0" i="1" dirty="0">
                <a:solidFill>
                  <a:srgbClr val="000000"/>
                </a:solidFill>
                <a:effectLst/>
                <a:latin typeface="Calibri" panose="020F0502020204030204" pitchFamily="34" charset="0"/>
                <a:cs typeface="Calibri" panose="020F0502020204030204" pitchFamily="34" charset="0"/>
              </a:rPr>
              <a:t> i </a:t>
            </a:r>
            <a:r>
              <a:rPr lang="pl-PL" sz="2000" i="1" dirty="0">
                <a:solidFill>
                  <a:srgbClr val="000000"/>
                </a:solidFill>
                <a:latin typeface="Calibri" panose="020F0502020204030204" pitchFamily="34" charset="0"/>
                <a:cs typeface="Calibri" panose="020F0502020204030204" pitchFamily="34" charset="0"/>
              </a:rPr>
              <a:t>art. 30f</a:t>
            </a:r>
            <a:r>
              <a:rPr lang="pl-PL" sz="2000" b="0" i="1" dirty="0">
                <a:solidFill>
                  <a:srgbClr val="000000"/>
                </a:solidFill>
                <a:effectLst/>
                <a:latin typeface="Calibri" panose="020F0502020204030204" pitchFamily="34" charset="0"/>
                <a:cs typeface="Calibri" panose="020F0502020204030204" pitchFamily="34" charset="0"/>
              </a:rPr>
              <a:t> ustawy z dnia 26 lipca 1991 r. o podatku dochodowym od osób fizycznych, dotyczące każdego członka rodziny;</a:t>
            </a:r>
          </a:p>
          <a:p>
            <a:pPr marL="45720" indent="0" algn="l">
              <a:spcBef>
                <a:spcPts val="600"/>
              </a:spcBef>
              <a:buNone/>
            </a:pPr>
            <a:r>
              <a:rPr lang="pl-PL" sz="2000" b="1" i="1" dirty="0">
                <a:solidFill>
                  <a:srgbClr val="000000"/>
                </a:solidFill>
                <a:effectLst/>
                <a:latin typeface="Calibri" panose="020F0502020204030204" pitchFamily="34" charset="0"/>
                <a:cs typeface="Calibri" panose="020F0502020204030204" pitchFamily="34" charset="0"/>
              </a:rPr>
              <a:t>Art. 23 ust. 4 pkt 3 lit f </a:t>
            </a:r>
            <a:r>
              <a:rPr lang="pl-PL" sz="2000" b="0" i="1" dirty="0">
                <a:solidFill>
                  <a:srgbClr val="000000"/>
                </a:solidFill>
                <a:effectLst/>
                <a:latin typeface="Calibri" panose="020F0502020204030204" pitchFamily="34" charset="0"/>
                <a:cs typeface="Calibri" panose="020F0502020204030204" pitchFamily="34" charset="0"/>
              </a:rPr>
              <a:t>inne dokumenty potwierdzające spełnianie warunków do przyznania lub ustalenia wysokości świadczenia rodzinnego będącego przedmiotem wniosku. </a:t>
            </a:r>
          </a:p>
          <a:p>
            <a:pPr marL="0" indent="0">
              <a:buNone/>
            </a:pPr>
            <a:endParaRPr lang="pl-PL" sz="2000" b="0" i="1" dirty="0">
              <a:solidFill>
                <a:srgbClr val="000000"/>
              </a:solidFill>
              <a:effectLst/>
              <a:latin typeface="Calibri" panose="020F0502020204030204" pitchFamily="34" charset="0"/>
              <a:cs typeface="Calibri" panose="020F0502020204030204" pitchFamily="34" charset="0"/>
            </a:endParaRPr>
          </a:p>
          <a:p>
            <a:pPr marL="0" indent="0">
              <a:buNone/>
            </a:pPr>
            <a:endParaRPr lang="pl-PL" sz="2200" dirty="0">
              <a:solidFill>
                <a:schemeClr val="tx1"/>
              </a:solidFill>
              <a:latin typeface="Calibri" panose="020F0502020204030204" pitchFamily="34" charset="0"/>
              <a:cs typeface="Calibri" panose="020F0502020204030204" pitchFamily="34" charset="0"/>
            </a:endParaRPr>
          </a:p>
          <a:p>
            <a:pPr marL="0" indent="0">
              <a:buNone/>
            </a:pPr>
            <a:endParaRPr lang="pl-PL" sz="2200" dirty="0">
              <a:solidFill>
                <a:schemeClr val="tx1"/>
              </a:solidFill>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18</a:t>
            </a:fld>
            <a:endParaRPr lang="pl-PL" noProof="0"/>
          </a:p>
        </p:txBody>
      </p:sp>
    </p:spTree>
    <p:extLst>
      <p:ext uri="{BB962C8B-B14F-4D97-AF65-F5344CB8AC3E}">
        <p14:creationId xmlns:p14="http://schemas.microsoft.com/office/powerpoint/2010/main" val="122041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r>
              <a:rPr lang="pl-PL" sz="2200" b="1" i="1" dirty="0">
                <a:solidFill>
                  <a:schemeClr val="tx1"/>
                </a:solidFill>
                <a:latin typeface="Calibri" panose="020F0502020204030204" pitchFamily="34" charset="0"/>
                <a:cs typeface="Calibri" panose="020F0502020204030204" pitchFamily="34" charset="0"/>
              </a:rPr>
              <a:t>art. 23b ust. 1 pkt 1</a:t>
            </a:r>
            <a:r>
              <a:rPr lang="pl-PL" sz="2200" b="1" i="1" dirty="0">
                <a:solidFill>
                  <a:schemeClr val="tx1"/>
                </a:solidFill>
                <a:effectLst/>
                <a:latin typeface="Calibri" panose="020F0502020204030204" pitchFamily="34" charset="0"/>
                <a:cs typeface="Calibri" panose="020F0502020204030204" pitchFamily="34" charset="0"/>
              </a:rPr>
              <a:t>, </a:t>
            </a:r>
            <a:r>
              <a:rPr lang="pl-PL" sz="2200" b="1" i="1" dirty="0">
                <a:solidFill>
                  <a:schemeClr val="tx1"/>
                </a:solidFill>
                <a:latin typeface="Calibri" panose="020F0502020204030204" pitchFamily="34" charset="0"/>
                <a:cs typeface="Calibri" panose="020F0502020204030204" pitchFamily="34" charset="0"/>
              </a:rPr>
              <a:t>1a, 1b</a:t>
            </a:r>
            <a:r>
              <a:rPr lang="pl-PL" sz="2200" b="1" i="1" dirty="0">
                <a:solidFill>
                  <a:schemeClr val="tx1"/>
                </a:solidFill>
                <a:effectLst/>
                <a:latin typeface="Calibri" panose="020F0502020204030204" pitchFamily="34" charset="0"/>
                <a:cs typeface="Calibri" panose="020F0502020204030204" pitchFamily="34" charset="0"/>
              </a:rPr>
              <a:t> i 2</a:t>
            </a:r>
            <a:r>
              <a:rPr lang="pl-PL" sz="2200" b="1" i="1" u="none" strike="noStrike" dirty="0">
                <a:solidFill>
                  <a:schemeClr val="tx1"/>
                </a:solidFill>
                <a:effectLst/>
                <a:latin typeface="Calibri" panose="020F0502020204030204" pitchFamily="34" charset="0"/>
                <a:cs typeface="Calibri" panose="020F0502020204030204" pitchFamily="34" charset="0"/>
              </a:rPr>
              <a:t> </a:t>
            </a:r>
            <a:r>
              <a:rPr lang="pl-PL" sz="2200" b="0" i="1" dirty="0">
                <a:solidFill>
                  <a:schemeClr val="tx1"/>
                </a:solidFill>
                <a:effectLst/>
                <a:latin typeface="Calibri" panose="020F0502020204030204" pitchFamily="34" charset="0"/>
                <a:cs typeface="Calibri" panose="020F0502020204030204" pitchFamily="34" charset="0"/>
              </a:rPr>
              <a:t>1. Organ właściwy (…) ustalający prawo do świadczeń rodzinnych są obowiązani do samodzielnego uzyskania lub weryfikacji drogą elektroniczną(…), lub drogą pisemną, od organów podatkowych lub ministra właściwego do spraw finansów publicznych, organów emerytalno-rentowych oraz z rejestrów publicznych, w tym z rejestru PESEL oraz drogą elektroniczną, za pośrednictwem ministra właściwego do spraw rodziny z systemu informacji oświatowej, (…), z Centralnego Wykazu Ubezpieczonych (…)</a:t>
            </a:r>
          </a:p>
          <a:p>
            <a:pPr marL="45720" indent="0" algn="l">
              <a:lnSpc>
                <a:spcPct val="100000"/>
              </a:lnSpc>
              <a:spcBef>
                <a:spcPts val="0"/>
              </a:spcBef>
              <a:buNone/>
            </a:pPr>
            <a:endParaRPr lang="pl-PL" sz="2200" i="1" dirty="0">
              <a:solidFill>
                <a:schemeClr val="tx1"/>
              </a:solidFill>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b="1" i="1" dirty="0">
                <a:solidFill>
                  <a:srgbClr val="000000"/>
                </a:solidFill>
                <a:latin typeface="Calibri" panose="020F0502020204030204" pitchFamily="34" charset="0"/>
                <a:cs typeface="Calibri" panose="020F0502020204030204" pitchFamily="34" charset="0"/>
              </a:rPr>
              <a:t>art. 24a ust. 1 i 2 </a:t>
            </a:r>
          </a:p>
          <a:p>
            <a:pPr marL="388620" indent="-342900" algn="l">
              <a:buClr>
                <a:srgbClr val="000000"/>
              </a:buClr>
              <a:buFont typeface="+mj-lt"/>
              <a:buAutoNum type="arabicPeriod" startAt="4"/>
            </a:pPr>
            <a:r>
              <a:rPr lang="pl-PL" sz="2200" b="0" i="1" dirty="0">
                <a:solidFill>
                  <a:srgbClr val="000000"/>
                </a:solidFill>
                <a:effectLst/>
                <a:latin typeface="Calibri" panose="020F0502020204030204" pitchFamily="34" charset="0"/>
                <a:cs typeface="Calibri" panose="020F0502020204030204" pitchFamily="34" charset="0"/>
              </a:rPr>
              <a:t>W przypadku złożenia nieprawidłowo wypełnionego wniosku podmiot realizujący świadczenia wzywa pisemnie osobę ubiegającą się o świadczenia do poprawienia lub uzupełnienia wniosku w terminie 14 dni od dnia otrzymania wezwania. Niezastosowanie się do wezwania skutkuje pozostawieniem wniosku bez rozpatrzenia.</a:t>
            </a:r>
          </a:p>
          <a:p>
            <a:pPr marL="388620" indent="-342900" algn="l">
              <a:buClr>
                <a:srgbClr val="000000"/>
              </a:buClr>
              <a:buFont typeface="+mj-lt"/>
              <a:buAutoNum type="arabicPeriod" startAt="4"/>
            </a:pPr>
            <a:r>
              <a:rPr lang="pl-PL" sz="2200" b="0" i="1" dirty="0">
                <a:solidFill>
                  <a:srgbClr val="000000"/>
                </a:solidFill>
                <a:effectLst/>
                <a:latin typeface="Calibri" panose="020F0502020204030204" pitchFamily="34" charset="0"/>
                <a:cs typeface="Calibri" panose="020F0502020204030204" pitchFamily="34" charset="0"/>
              </a:rPr>
              <a:t>W przypadku gdy osoba złoży wniosek bez wymaganych dokumentów, podmiot realizujący świadczenia przyjmuje wniosek i wyznacza termin nie krótszy niż 14 dni i nie dłuższy niż 30 dni na uzupełnienie brakujących dokumentów. Niezastosowanie się do wezwania skutkuje pozostawieniem wniosku bez rozpatrzenia.</a:t>
            </a:r>
          </a:p>
          <a:p>
            <a:pPr marL="45720" indent="0" algn="l">
              <a:lnSpc>
                <a:spcPct val="100000"/>
              </a:lnSpc>
              <a:spcBef>
                <a:spcPts val="0"/>
              </a:spcBef>
              <a:buNone/>
            </a:pPr>
            <a:endParaRPr lang="pl-PL" sz="2200" b="0" i="1"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19</a:t>
            </a:fld>
            <a:endParaRPr lang="pl-PL" noProof="0"/>
          </a:p>
        </p:txBody>
      </p:sp>
    </p:spTree>
    <p:extLst>
      <p:ext uri="{BB962C8B-B14F-4D97-AF65-F5344CB8AC3E}">
        <p14:creationId xmlns:p14="http://schemas.microsoft.com/office/powerpoint/2010/main" val="328594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526365" y="530352"/>
            <a:ext cx="10805160" cy="457200"/>
          </a:xfrm>
        </p:spPr>
        <p:txBody>
          <a:bodyPr>
            <a:normAutofit/>
          </a:bodyPr>
          <a:lstStyle/>
          <a:p>
            <a:pPr algn="ctr"/>
            <a:r>
              <a:rPr lang="pl-PL" sz="23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Podstawa prawna</a:t>
            </a:r>
            <a:endParaRPr lang="pl-PL" sz="23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548640" y="1060704"/>
            <a:ext cx="10288693" cy="5266944"/>
          </a:xfrm>
        </p:spPr>
        <p:txBody>
          <a:bodyPr>
            <a:normAutofit/>
          </a:bodyPr>
          <a:lstStyle/>
          <a:p>
            <a:pPr marL="514350" indent="-514350">
              <a:buFont typeface="+mj-lt"/>
              <a:buAutoNum type="arabicPeriod"/>
            </a:pPr>
            <a:endParaRPr lang="pl-PL" sz="2600" dirty="0"/>
          </a:p>
          <a:p>
            <a:pPr marL="514350" indent="-514350">
              <a:buFont typeface="+mj-lt"/>
              <a:buAutoNum type="arabicPeriod"/>
            </a:pPr>
            <a:r>
              <a:rPr lang="pl-PL" sz="2600" dirty="0"/>
              <a:t>Ustawa z dnia 15 grudnia 2022 r. o szczególnej ochronie niektórych odbiorców paliw gazowych w 2023 r. w związku z sytuacją na rynku gazu (Dz.U.2022, poz. 2687) </a:t>
            </a:r>
            <a:r>
              <a:rPr lang="pl-PL" sz="2600" dirty="0">
                <a:solidFill>
                  <a:srgbClr val="FF0000"/>
                </a:solidFill>
              </a:rPr>
              <a:t>– weszła w życie 21.12.2022 r.</a:t>
            </a:r>
          </a:p>
          <a:p>
            <a:pPr marL="514350" indent="-514350">
              <a:buFont typeface="+mj-lt"/>
              <a:buAutoNum type="arabicPeriod"/>
            </a:pPr>
            <a:r>
              <a:rPr lang="pl-PL" sz="2600" dirty="0"/>
              <a:t>Ustawa z dnia 28 listopada 2003 r. o świadczeniach rodzinnych (Dz.U.2022, poz. 615 z późn.zm.)</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p:txBody>
          <a:bodyPr/>
          <a:lstStyle/>
          <a:p>
            <a:pPr rtl="0"/>
            <a:fld id="{4FAB73BC-B049-4115-A692-8D63A059BFB8}" type="slidenum">
              <a:rPr lang="pl-PL" noProof="0" smtClean="0"/>
              <a:pPr rtl="0"/>
              <a:t>2</a:t>
            </a:fld>
            <a:endParaRPr lang="pl-PL" noProof="0"/>
          </a:p>
        </p:txBody>
      </p:sp>
    </p:spTree>
    <p:extLst>
      <p:ext uri="{BB962C8B-B14F-4D97-AF65-F5344CB8AC3E}">
        <p14:creationId xmlns:p14="http://schemas.microsoft.com/office/powerpoint/2010/main" val="1312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155E06-82C4-D1AB-15C0-30856F79B5E9}"/>
              </a:ext>
            </a:extLst>
          </p:cNvPr>
          <p:cNvSpPr>
            <a:spLocks noGrp="1"/>
          </p:cNvSpPr>
          <p:nvPr>
            <p:ph type="title"/>
          </p:nvPr>
        </p:nvSpPr>
        <p:spPr>
          <a:xfrm>
            <a:off x="550012" y="2565269"/>
            <a:ext cx="11091976" cy="936104"/>
          </a:xfrm>
        </p:spPr>
        <p:txBody>
          <a:bodyPr>
            <a:noAutofit/>
          </a:bodyPr>
          <a:lstStyle/>
          <a:p>
            <a:pPr algn="ctr"/>
            <a:r>
              <a:rPr lang="pl-PL" sz="55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5500" b="1" i="1" cap="none" spc="0" dirty="0">
              <a:solidFill>
                <a:srgbClr val="002060"/>
              </a:solidFill>
            </a:endParaRPr>
          </a:p>
        </p:txBody>
      </p:sp>
      <p:sp>
        <p:nvSpPr>
          <p:cNvPr id="3" name="Symbol zastępczy numeru slajdu 2">
            <a:extLst>
              <a:ext uri="{FF2B5EF4-FFF2-40B4-BE49-F238E27FC236}">
                <a16:creationId xmlns:a16="http://schemas.microsoft.com/office/drawing/2014/main" id="{3A78ABF5-F255-9946-64EF-3099E630CBD6}"/>
              </a:ext>
            </a:extLst>
          </p:cNvPr>
          <p:cNvSpPr>
            <a:spLocks noGrp="1"/>
          </p:cNvSpPr>
          <p:nvPr>
            <p:ph type="sldNum" sz="quarter" idx="4"/>
          </p:nvPr>
        </p:nvSpPr>
        <p:spPr/>
        <p:txBody>
          <a:bodyPr/>
          <a:lstStyle/>
          <a:p>
            <a:pPr rtl="0"/>
            <a:fld id="{4FAB73BC-B049-4115-A692-8D63A059BFB8}" type="slidenum">
              <a:rPr lang="pl-PL" noProof="0" smtClean="0"/>
              <a:pPr rtl="0"/>
              <a:t>20</a:t>
            </a:fld>
            <a:endParaRPr lang="pl-PL" noProof="0"/>
          </a:p>
        </p:txBody>
      </p:sp>
    </p:spTree>
    <p:extLst>
      <p:ext uri="{BB962C8B-B14F-4D97-AF65-F5344CB8AC3E}">
        <p14:creationId xmlns:p14="http://schemas.microsoft.com/office/powerpoint/2010/main" val="333542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Art. 19</a:t>
            </a:r>
          </a:p>
          <a:p>
            <a:pPr marL="45720" indent="0" algn="l">
              <a:lnSpc>
                <a:spcPct val="100000"/>
              </a:lnSpc>
              <a:spcBef>
                <a:spcPts val="0"/>
              </a:spcBef>
              <a:buNone/>
            </a:pPr>
            <a:endParaRPr lang="pl-PL" sz="22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dirty="0">
                <a:solidFill>
                  <a:schemeClr val="tx1"/>
                </a:solidFill>
                <a:effectLst/>
                <a:latin typeface="Calibri" panose="020F0502020204030204" pitchFamily="34" charset="0"/>
                <a:cs typeface="Calibri" panose="020F0502020204030204" pitchFamily="34" charset="0"/>
              </a:rPr>
              <a:t>1. Odbiorcy paliw gazowych w gospodarstwach domowych, o których mowa w art. 62b ust. 1 pkt 2 lit. a ustawy - Prawo energetyczne, składają wniosek o refundację podatku VAT na piśmie lub za pomocą środków komunikacji elektronicznej w rozumieniu ustawy z dnia 18 lipca 2002 r. o świadczeniu usług drogą elektroniczną wójtowi, burmistrzowi albo prezydentowi miasta, </a:t>
            </a:r>
            <a:r>
              <a:rPr lang="pl-PL" sz="2200" b="1" dirty="0">
                <a:solidFill>
                  <a:schemeClr val="tx1"/>
                </a:solidFill>
                <a:effectLst/>
                <a:latin typeface="Calibri" panose="020F0502020204030204" pitchFamily="34" charset="0"/>
                <a:cs typeface="Calibri" panose="020F0502020204030204" pitchFamily="34" charset="0"/>
              </a:rPr>
              <a:t>nie później niż do dnia 29 lutego 2024 r., lub w terminie 30 dni od dnia otrzymania faktury dokumentującej dostarczenie paliw gazowych.</a:t>
            </a:r>
          </a:p>
          <a:p>
            <a:pPr marL="45720" indent="0" algn="l">
              <a:lnSpc>
                <a:spcPct val="100000"/>
              </a:lnSpc>
              <a:spcBef>
                <a:spcPts val="0"/>
              </a:spcBef>
              <a:buNone/>
            </a:pPr>
            <a:endParaRPr lang="pl-PL" sz="22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dirty="0">
                <a:solidFill>
                  <a:schemeClr val="tx1"/>
                </a:solidFill>
                <a:effectLst/>
                <a:latin typeface="Calibri" panose="020F0502020204030204" pitchFamily="34" charset="0"/>
                <a:cs typeface="Calibri" panose="020F0502020204030204" pitchFamily="34" charset="0"/>
              </a:rPr>
              <a:t>2. Wniosek o refundację podatku VAT składa się w gminie właściwej ze względu na miejsce zamieszkania osoby składającej ten wniosek.</a:t>
            </a:r>
          </a:p>
          <a:p>
            <a:pPr marL="45720" indent="0" algn="l">
              <a:lnSpc>
                <a:spcPct val="100000"/>
              </a:lnSpc>
              <a:spcBef>
                <a:spcPts val="0"/>
              </a:spcBef>
              <a:buNone/>
            </a:pPr>
            <a:endParaRPr lang="pl-PL" sz="22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dirty="0">
                <a:solidFill>
                  <a:schemeClr val="tx1"/>
                </a:solidFill>
                <a:effectLst/>
                <a:latin typeface="Calibri" panose="020F0502020204030204" pitchFamily="34" charset="0"/>
                <a:cs typeface="Calibri" panose="020F0502020204030204" pitchFamily="34" charset="0"/>
              </a:rPr>
              <a:t>3. Minister właściwy do spraw energii udostępnia w Biuletynie Informacji publicznej na stronie podmiotowej obsługującego go urzędu wzór wniosku, o którym mowa w ust. 1.</a:t>
            </a:r>
          </a:p>
          <a:p>
            <a:pPr marL="45720" indent="0" algn="l">
              <a:lnSpc>
                <a:spcPct val="100000"/>
              </a:lnSpc>
              <a:spcBef>
                <a:spcPts val="0"/>
              </a:spcBef>
              <a:buNone/>
            </a:pPr>
            <a:endParaRPr lang="pl-PL" sz="2200" dirty="0">
              <a:solidFill>
                <a:srgbClr val="FF0000"/>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dirty="0">
                <a:solidFill>
                  <a:srgbClr val="FF0000"/>
                </a:solidFill>
                <a:effectLst/>
                <a:latin typeface="Calibri" panose="020F0502020204030204" pitchFamily="34" charset="0"/>
                <a:cs typeface="Calibri" panose="020F0502020204030204" pitchFamily="34" charset="0"/>
              </a:rPr>
              <a:t>https://bip.mos.gov.pl/energetyka/wzor-wniosku-o-wyplate-refundacji-podatku-vat-za-dostarczone-paliwa-gazowe-w-2023-r/</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21</a:t>
            </a:fld>
            <a:endParaRPr lang="pl-PL" noProof="0"/>
          </a:p>
        </p:txBody>
      </p:sp>
    </p:spTree>
    <p:extLst>
      <p:ext uri="{BB962C8B-B14F-4D97-AF65-F5344CB8AC3E}">
        <p14:creationId xmlns:p14="http://schemas.microsoft.com/office/powerpoint/2010/main" val="181442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Art. 20</a:t>
            </a:r>
          </a:p>
          <a:p>
            <a:pPr marL="45720" indent="0" algn="l">
              <a:lnSpc>
                <a:spcPct val="100000"/>
              </a:lnSpc>
              <a:spcBef>
                <a:spcPts val="0"/>
              </a:spcBef>
              <a:buNone/>
            </a:pPr>
            <a:endParaRPr lang="pl-PL" sz="2200"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AutoNum type="arabicPeriod"/>
            </a:pPr>
            <a:r>
              <a:rPr lang="pl-PL" sz="2200" dirty="0">
                <a:solidFill>
                  <a:schemeClr val="tx1"/>
                </a:solidFill>
                <a:effectLst/>
                <a:latin typeface="Calibri" panose="020F0502020204030204" pitchFamily="34" charset="0"/>
                <a:cs typeface="Calibri" panose="020F0502020204030204" pitchFamily="34" charset="0"/>
              </a:rPr>
              <a:t>Do wniosku o refundację podatku VAT odbiorca paliw gazowych w gospodarstwie domowym, o którym mowa w art. 62b ust. 1 pkt 2 lit. a ustawy - Prawo energetyczne, załącza:</a:t>
            </a:r>
          </a:p>
          <a:p>
            <a:pPr marL="388620" indent="-342900" algn="l">
              <a:lnSpc>
                <a:spcPct val="100000"/>
              </a:lnSpc>
              <a:spcBef>
                <a:spcPts val="0"/>
              </a:spcBef>
              <a:buFontTx/>
              <a:buChar char="-"/>
            </a:pPr>
            <a:endParaRPr lang="pl-PL" sz="2200" dirty="0">
              <a:solidFill>
                <a:schemeClr val="tx1"/>
              </a:solidFill>
              <a:effectLst/>
              <a:latin typeface="Calibri" panose="020F0502020204030204" pitchFamily="34" charset="0"/>
              <a:cs typeface="Calibri" panose="020F0502020204030204" pitchFamily="34" charset="0"/>
            </a:endParaRPr>
          </a:p>
          <a:p>
            <a:pPr marL="388620" indent="-342900" algn="l">
              <a:lnSpc>
                <a:spcPct val="100000"/>
              </a:lnSpc>
              <a:spcBef>
                <a:spcPts val="0"/>
              </a:spcBef>
              <a:buFontTx/>
              <a:buChar char="-"/>
            </a:pPr>
            <a:r>
              <a:rPr lang="pl-PL" sz="2200" dirty="0">
                <a:solidFill>
                  <a:schemeClr val="tx1"/>
                </a:solidFill>
                <a:effectLst/>
                <a:latin typeface="Calibri" panose="020F0502020204030204" pitchFamily="34" charset="0"/>
                <a:cs typeface="Calibri" panose="020F0502020204030204" pitchFamily="34" charset="0"/>
              </a:rPr>
              <a:t>fakturę dokumentującą dostarczenie paliw gazowych do tego odbiorcy przez to przedsiębiorstwo energetyczne obejmującą okres dotyczący wniosku oraz </a:t>
            </a:r>
          </a:p>
          <a:p>
            <a:pPr marL="388620" indent="-342900" algn="l">
              <a:lnSpc>
                <a:spcPct val="100000"/>
              </a:lnSpc>
              <a:spcBef>
                <a:spcPts val="0"/>
              </a:spcBef>
              <a:buFontTx/>
              <a:buChar char="-"/>
            </a:pPr>
            <a:endParaRPr lang="pl-PL" sz="2200" dirty="0">
              <a:solidFill>
                <a:schemeClr val="tx1"/>
              </a:solidFill>
              <a:effectLst/>
              <a:latin typeface="Calibri" panose="020F0502020204030204" pitchFamily="34" charset="0"/>
              <a:cs typeface="Calibri" panose="020F0502020204030204" pitchFamily="34" charset="0"/>
            </a:endParaRPr>
          </a:p>
          <a:p>
            <a:pPr marL="388620" indent="-342900" algn="l">
              <a:lnSpc>
                <a:spcPct val="100000"/>
              </a:lnSpc>
              <a:spcBef>
                <a:spcPts val="0"/>
              </a:spcBef>
              <a:buFontTx/>
              <a:buChar char="-"/>
            </a:pPr>
            <a:r>
              <a:rPr lang="pl-PL" sz="2200" dirty="0">
                <a:solidFill>
                  <a:schemeClr val="tx1"/>
                </a:solidFill>
                <a:effectLst/>
                <a:latin typeface="Calibri" panose="020F0502020204030204" pitchFamily="34" charset="0"/>
                <a:cs typeface="Calibri" panose="020F0502020204030204" pitchFamily="34" charset="0"/>
              </a:rPr>
              <a:t>dowód uiszczenia zapłaty za tę fakturę.</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22</a:t>
            </a:fld>
            <a:endParaRPr lang="pl-PL" noProof="0"/>
          </a:p>
        </p:txBody>
      </p:sp>
    </p:spTree>
    <p:extLst>
      <p:ext uri="{BB962C8B-B14F-4D97-AF65-F5344CB8AC3E}">
        <p14:creationId xmlns:p14="http://schemas.microsoft.com/office/powerpoint/2010/main" val="400029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ctr">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WNIOSEK O WYPŁATĘ REFUNDACJI PODATKU VAT </a:t>
            </a:r>
          </a:p>
          <a:p>
            <a:pPr marL="45720" indent="0" algn="ctr">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ZA DOSTARCZONE PALIWA GAZOWE W 2023 R.</a:t>
            </a:r>
          </a:p>
          <a:p>
            <a:pPr marL="45720" indent="0" algn="ctr">
              <a:lnSpc>
                <a:spcPct val="100000"/>
              </a:lnSpc>
              <a:spcBef>
                <a:spcPts val="0"/>
              </a:spcBef>
              <a:buNone/>
            </a:pPr>
            <a:endParaRPr lang="pl-PL" sz="2200" b="1" dirty="0">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pl-PL"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URZĄD, DO KTÓREGO SKŁADASZ WNIOSEK</a:t>
            </a:r>
          </a:p>
          <a:p>
            <a:pPr marL="0" indent="0">
              <a:lnSpc>
                <a:spcPct val="100000"/>
              </a:lnSpc>
              <a:spcBef>
                <a:spcPts val="0"/>
              </a:spcBef>
              <a:spcAft>
                <a:spcPts val="600"/>
              </a:spcAft>
              <a:buNone/>
            </a:pPr>
            <a:r>
              <a:rPr lang="pl-PL" sz="1800" b="1"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1800" i="1" dirty="0">
                <a:solidFill>
                  <a:srgbClr val="000000"/>
                </a:solidFill>
                <a:latin typeface="Calibri" panose="020F0502020204030204" pitchFamily="34" charset="0"/>
                <a:ea typeface="Calibri" panose="020F0502020204030204" pitchFamily="34" charset="0"/>
                <a:cs typeface="Calibri" panose="020F0502020204030204" pitchFamily="34" charset="0"/>
              </a:rPr>
              <a:t>Refundację podatku VAT wypłaca wójt, burmistrz lub prezydent miasta właściwy ze względu na miejsce zamieszkania           osoby fizycznej składającej wniosek o wypłatę refundacji podatku VAT.</a:t>
            </a:r>
          </a:p>
          <a:p>
            <a:pPr marL="0" indent="0">
              <a:lnSpc>
                <a:spcPct val="100000"/>
              </a:lnSpc>
              <a:spcBef>
                <a:spcPts val="0"/>
              </a:spcBef>
              <a:spcAft>
                <a:spcPts val="600"/>
              </a:spcAft>
              <a:buNone/>
            </a:pPr>
            <a:endParaRPr lang="pl-PL" sz="18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1800"/>
              </a:spcBef>
              <a:spcAft>
                <a:spcPts val="600"/>
              </a:spcAft>
              <a:buNone/>
            </a:pPr>
            <a:endParaRPr lang="pl-P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ctr">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23</a:t>
            </a:fld>
            <a:endParaRPr lang="pl-PL" noProof="0"/>
          </a:p>
        </p:txBody>
      </p:sp>
      <p:graphicFrame>
        <p:nvGraphicFramePr>
          <p:cNvPr id="4" name="Tabela 3">
            <a:extLst>
              <a:ext uri="{FF2B5EF4-FFF2-40B4-BE49-F238E27FC236}">
                <a16:creationId xmlns:a16="http://schemas.microsoft.com/office/drawing/2014/main" id="{BD140D5F-BA5A-7718-4091-AE3231859D28}"/>
              </a:ext>
            </a:extLst>
          </p:cNvPr>
          <p:cNvGraphicFramePr>
            <a:graphicFrameLocks noGrp="1"/>
          </p:cNvGraphicFramePr>
          <p:nvPr>
            <p:extLst>
              <p:ext uri="{D42A27DB-BD31-4B8C-83A1-F6EECF244321}">
                <p14:modId xmlns:p14="http://schemas.microsoft.com/office/powerpoint/2010/main" val="2463150175"/>
              </p:ext>
            </p:extLst>
          </p:nvPr>
        </p:nvGraphicFramePr>
        <p:xfrm>
          <a:off x="983432" y="1412776"/>
          <a:ext cx="10225136" cy="1939432"/>
        </p:xfrm>
        <a:graphic>
          <a:graphicData uri="http://schemas.openxmlformats.org/drawingml/2006/table">
            <a:tbl>
              <a:tblPr firstRow="1" firstCol="1" bandRow="1">
                <a:tableStyleId>{BDBED569-4797-4DF1-A0F4-6AAB3CD982D8}</a:tableStyleId>
              </a:tblPr>
              <a:tblGrid>
                <a:gridCol w="10225136">
                  <a:extLst>
                    <a:ext uri="{9D8B030D-6E8A-4147-A177-3AD203B41FA5}">
                      <a16:colId xmlns:a16="http://schemas.microsoft.com/office/drawing/2014/main" val="3697746994"/>
                    </a:ext>
                  </a:extLst>
                </a:gridCol>
              </a:tblGrid>
              <a:tr h="313832">
                <a:tc>
                  <a:txBody>
                    <a:bodyPr/>
                    <a:lstStyle/>
                    <a:p>
                      <a:pPr algn="ctr">
                        <a:lnSpc>
                          <a:spcPct val="107000"/>
                        </a:lnSpc>
                        <a:spcBef>
                          <a:spcPts val="800"/>
                        </a:spcBef>
                        <a:spcAft>
                          <a:spcPts val="800"/>
                        </a:spcAft>
                      </a:pPr>
                      <a:r>
                        <a:rPr lang="pl-PL" sz="2000">
                          <a:effectLst/>
                        </a:rPr>
                        <a:t>UWAGA!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505589"/>
                  </a:ext>
                </a:extLst>
              </a:tr>
              <a:tr h="1198336">
                <a:tc>
                  <a:txBody>
                    <a:bodyPr/>
                    <a:lstStyle/>
                    <a:p>
                      <a:pPr algn="just">
                        <a:spcBef>
                          <a:spcPts val="400"/>
                        </a:spcBef>
                        <a:spcAft>
                          <a:spcPts val="400"/>
                        </a:spcAft>
                      </a:pPr>
                      <a:r>
                        <a:rPr lang="pl-PL" sz="2000" dirty="0">
                          <a:effectLst/>
                        </a:rPr>
                        <a:t>Informacje w tym wniosku składasz pod rygorem odpowiedzialności karnej za składanie fałszywych oświadczeń.</a:t>
                      </a:r>
                    </a:p>
                    <a:p>
                      <a:pPr algn="just">
                        <a:spcBef>
                          <a:spcPts val="400"/>
                        </a:spcBef>
                        <a:spcAft>
                          <a:spcPts val="400"/>
                        </a:spcAft>
                      </a:pPr>
                      <a:r>
                        <a:rPr lang="pl-PL" sz="2000" dirty="0">
                          <a:effectLst/>
                        </a:rPr>
                        <a:t>Podstawa prawna: art. 21 ust. 4 ustawy z dnia 15 grudnia 2022 r. o szczególnej ochronie niektórych odbiorców paliw gazowych w 2023 r. w związku z sytuacją na rynku gazu (Dz. U. poz. 2687).</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992819"/>
                  </a:ext>
                </a:extLst>
              </a:tr>
            </a:tbl>
          </a:graphicData>
        </a:graphic>
      </p:graphicFrame>
      <p:sp>
        <p:nvSpPr>
          <p:cNvPr id="10" name="pole tekstowe 9">
            <a:extLst>
              <a:ext uri="{FF2B5EF4-FFF2-40B4-BE49-F238E27FC236}">
                <a16:creationId xmlns:a16="http://schemas.microsoft.com/office/drawing/2014/main" id="{8C970D0F-8608-D134-DEE5-B2721830CBF1}"/>
              </a:ext>
            </a:extLst>
          </p:cNvPr>
          <p:cNvSpPr txBox="1"/>
          <p:nvPr/>
        </p:nvSpPr>
        <p:spPr>
          <a:xfrm>
            <a:off x="1101895" y="3648175"/>
            <a:ext cx="6125496" cy="1106585"/>
          </a:xfrm>
          <a:prstGeom prst="rect">
            <a:avLst/>
          </a:prstGeom>
          <a:noFill/>
        </p:spPr>
        <p:txBody>
          <a:bodyPr wrap="square">
            <a:spAutoFit/>
          </a:bodyPr>
          <a:lstStyle/>
          <a:p>
            <a:pPr marR="481965" algn="just">
              <a:lnSpc>
                <a:spcPct val="106000"/>
              </a:lnSpc>
              <a:spcBef>
                <a:spcPts val="800"/>
              </a:spcBef>
              <a:spcAft>
                <a:spcPts val="265"/>
              </a:spcAft>
            </a:pPr>
            <a:r>
              <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Jak wypełnić wniosek</a:t>
            </a:r>
          </a:p>
          <a:p>
            <a:pPr marL="342900" marR="71755" lvl="0" indent="-342900" algn="just">
              <a:lnSpc>
                <a:spcPct val="107000"/>
              </a:lnSpc>
              <a:spcBef>
                <a:spcPts val="800"/>
              </a:spcBef>
              <a:buFont typeface="Symbol" panose="05050102010706020507" pitchFamily="18" charset="2"/>
              <a:buChar char=""/>
              <a:tabLst>
                <a:tab pos="270510" algn="l"/>
              </a:tabLst>
            </a:pPr>
            <a:r>
              <a:rPr lang="pl-PL"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Pisz WIELKIMI LITERAMI.  </a:t>
            </a:r>
          </a:p>
          <a:p>
            <a:pPr marL="342900" marR="71755" lvl="0" indent="-342900" algn="just">
              <a:lnSpc>
                <a:spcPct val="107000"/>
              </a:lnSpc>
              <a:spcAft>
                <a:spcPts val="385"/>
              </a:spcAft>
              <a:buFont typeface="Symbol" panose="05050102010706020507" pitchFamily="18" charset="2"/>
              <a:buChar char=""/>
              <a:tabLst>
                <a:tab pos="270510" algn="l"/>
              </a:tabLst>
            </a:pPr>
            <a:r>
              <a:rPr lang="pl-PL"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Pola wyboru zaznaczaj         lub .   </a:t>
            </a:r>
          </a:p>
        </p:txBody>
      </p:sp>
      <p:sp>
        <p:nvSpPr>
          <p:cNvPr id="11" name="Prostokąt 10">
            <a:extLst>
              <a:ext uri="{FF2B5EF4-FFF2-40B4-BE49-F238E27FC236}">
                <a16:creationId xmlns:a16="http://schemas.microsoft.com/office/drawing/2014/main" id="{A1E7ACD1-FC70-48B8-0FFE-2C32B6679B28}"/>
              </a:ext>
            </a:extLst>
          </p:cNvPr>
          <p:cNvSpPr/>
          <p:nvPr/>
        </p:nvSpPr>
        <p:spPr>
          <a:xfrm>
            <a:off x="3690499" y="4460633"/>
            <a:ext cx="288032"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V</a:t>
            </a:r>
            <a:endParaRPr lang="pl-PL">
              <a:solidFill>
                <a:schemeClr val="tx1"/>
              </a:solidFill>
            </a:endParaRPr>
          </a:p>
        </p:txBody>
      </p:sp>
      <p:sp>
        <p:nvSpPr>
          <p:cNvPr id="12" name="Prostokąt 11">
            <a:extLst>
              <a:ext uri="{FF2B5EF4-FFF2-40B4-BE49-F238E27FC236}">
                <a16:creationId xmlns:a16="http://schemas.microsoft.com/office/drawing/2014/main" id="{40A571C6-2EB7-82D9-61FE-939687C52D9F}"/>
              </a:ext>
            </a:extLst>
          </p:cNvPr>
          <p:cNvSpPr/>
          <p:nvPr/>
        </p:nvSpPr>
        <p:spPr>
          <a:xfrm>
            <a:off x="4450579" y="4460633"/>
            <a:ext cx="288032"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X</a:t>
            </a:r>
            <a:endParaRPr lang="pl-PL"/>
          </a:p>
        </p:txBody>
      </p:sp>
      <p:graphicFrame>
        <p:nvGraphicFramePr>
          <p:cNvPr id="13" name="Tabela 13">
            <a:extLst>
              <a:ext uri="{FF2B5EF4-FFF2-40B4-BE49-F238E27FC236}">
                <a16:creationId xmlns:a16="http://schemas.microsoft.com/office/drawing/2014/main" id="{C8F0651B-1D66-0BAD-C51A-101B8182EC5B}"/>
              </a:ext>
            </a:extLst>
          </p:cNvPr>
          <p:cNvGraphicFramePr>
            <a:graphicFrameLocks noGrp="1"/>
          </p:cNvGraphicFramePr>
          <p:nvPr>
            <p:extLst>
              <p:ext uri="{D42A27DB-BD31-4B8C-83A1-F6EECF244321}">
                <p14:modId xmlns:p14="http://schemas.microsoft.com/office/powerpoint/2010/main" val="1802606801"/>
              </p:ext>
            </p:extLst>
          </p:nvPr>
        </p:nvGraphicFramePr>
        <p:xfrm>
          <a:off x="993264" y="5923644"/>
          <a:ext cx="10701970" cy="741680"/>
        </p:xfrm>
        <a:graphic>
          <a:graphicData uri="http://schemas.openxmlformats.org/drawingml/2006/table">
            <a:tbl>
              <a:tblPr firstRow="1" bandRow="1">
                <a:tableStyleId>{BDBED569-4797-4DF1-A0F4-6AAB3CD982D8}</a:tableStyleId>
              </a:tblPr>
              <a:tblGrid>
                <a:gridCol w="10701970">
                  <a:extLst>
                    <a:ext uri="{9D8B030D-6E8A-4147-A177-3AD203B41FA5}">
                      <a16:colId xmlns:a16="http://schemas.microsoft.com/office/drawing/2014/main" val="719030112"/>
                    </a:ext>
                  </a:extLst>
                </a:gridCol>
              </a:tblGrid>
              <a:tr h="370840">
                <a:tc>
                  <a:txBody>
                    <a:bodyPr/>
                    <a:lstStyle/>
                    <a:p>
                      <a:endParaRPr lang="pl-P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0333051"/>
                  </a:ext>
                </a:extLst>
              </a:tr>
              <a:tr h="370840">
                <a:tc>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2894962"/>
                  </a:ext>
                </a:extLst>
              </a:tr>
            </a:tbl>
          </a:graphicData>
        </a:graphic>
      </p:graphicFrame>
    </p:spTree>
    <p:extLst>
      <p:ext uri="{BB962C8B-B14F-4D97-AF65-F5344CB8AC3E}">
        <p14:creationId xmlns:p14="http://schemas.microsoft.com/office/powerpoint/2010/main" val="733080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0" indent="0">
              <a:lnSpc>
                <a:spcPct val="100000"/>
              </a:lnSpc>
              <a:spcBef>
                <a:spcPts val="0"/>
              </a:spcBef>
              <a:spcAft>
                <a:spcPts val="600"/>
              </a:spcAft>
              <a:buNone/>
            </a:pPr>
            <a:r>
              <a:rPr lang="pl-P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TWOJE DANE</a:t>
            </a:r>
          </a:p>
          <a:p>
            <a:pPr marL="0" indent="0">
              <a:lnSpc>
                <a:spcPct val="100000"/>
              </a:lnSpc>
              <a:spcBef>
                <a:spcPts val="0"/>
              </a:spcBef>
              <a:spcAft>
                <a:spcPts val="600"/>
              </a:spcAft>
              <a:buNone/>
            </a:pPr>
            <a:r>
              <a:rPr lang="pl-P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Możesz być wnioskodawcą, jeśli jesteś tym członkiem gospodarstwa domowego, z którym została zawarta umowa na dostarczenie paliwa gazowego do wskazanego poniżej gospodarstwa domowego. </a:t>
            </a:r>
          </a:p>
          <a:p>
            <a:pPr marL="0" indent="0">
              <a:lnSpc>
                <a:spcPct val="107000"/>
              </a:lnSpc>
              <a:spcBef>
                <a:spcPts val="800"/>
              </a:spcBef>
              <a:spcAft>
                <a:spcPts val="2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Imię (imiona)</a:t>
            </a:r>
          </a:p>
          <a:p>
            <a:pPr marL="0" indent="0">
              <a:lnSpc>
                <a:spcPct val="107000"/>
              </a:lnSpc>
              <a:spcBef>
                <a:spcPts val="800"/>
              </a:spcBef>
              <a:spcAft>
                <a:spcPts val="200"/>
              </a:spcAft>
              <a:buNone/>
            </a:pPr>
            <a:endParaRPr lang="pl-PL"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spcAft>
                <a:spcPts val="2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Nazwisko</a:t>
            </a:r>
          </a:p>
          <a:p>
            <a:pPr marL="0" indent="0">
              <a:lnSpc>
                <a:spcPct val="107000"/>
              </a:lnSpc>
              <a:spcBef>
                <a:spcPts val="800"/>
              </a:spcBef>
              <a:spcAft>
                <a:spcPts val="200"/>
              </a:spcAft>
              <a:buNone/>
            </a:pPr>
            <a:endParaRPr lang="pl-PL"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spcAft>
                <a:spcPts val="2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Obywatelstwo</a:t>
            </a:r>
          </a:p>
          <a:p>
            <a:pPr marL="0" indent="0">
              <a:lnSpc>
                <a:spcPct val="107000"/>
              </a:lnSpc>
              <a:spcBef>
                <a:spcPts val="800"/>
              </a:spcBef>
              <a:spcAft>
                <a:spcPts val="200"/>
              </a:spcAft>
              <a:buNone/>
            </a:pPr>
            <a:endParaRPr lang="pl-PL"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spcAft>
                <a:spcPts val="2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Numer PESEL</a:t>
            </a:r>
          </a:p>
          <a:p>
            <a:pPr marL="0" indent="0">
              <a:lnSpc>
                <a:spcPct val="107000"/>
              </a:lnSpc>
              <a:spcBef>
                <a:spcPts val="800"/>
              </a:spcBef>
              <a:spcAft>
                <a:spcPts val="200"/>
              </a:spcAft>
              <a:buNone/>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Seria i numer dokumentu stwierdzającego tożsamość</a:t>
            </a:r>
          </a:p>
          <a:p>
            <a:pPr marL="0" indent="0">
              <a:lnSpc>
                <a:spcPct val="100000"/>
              </a:lnSpc>
              <a:spcBef>
                <a:spcPts val="0"/>
              </a:spcBef>
              <a:spcAft>
                <a:spcPts val="600"/>
              </a:spcAft>
              <a:buNone/>
            </a:pPr>
            <a:r>
              <a:rPr lang="pl-P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Wypełnij, jeśli nie masz numeru PESEL.</a:t>
            </a:r>
          </a:p>
          <a:p>
            <a:pPr marL="0" indent="0">
              <a:lnSpc>
                <a:spcPct val="107000"/>
              </a:lnSpc>
              <a:spcBef>
                <a:spcPts val="800"/>
              </a:spcBef>
              <a:spcAft>
                <a:spcPts val="200"/>
              </a:spcAft>
              <a:buNone/>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spcAft>
                <a:spcPts val="200"/>
              </a:spcAft>
              <a:buNone/>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spcAft>
                <a:spcPts val="200"/>
              </a:spcAft>
              <a:buNone/>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24</a:t>
            </a:fld>
            <a:endParaRPr lang="pl-PL" noProof="0"/>
          </a:p>
        </p:txBody>
      </p:sp>
      <p:graphicFrame>
        <p:nvGraphicFramePr>
          <p:cNvPr id="14" name="Tabela 14">
            <a:extLst>
              <a:ext uri="{FF2B5EF4-FFF2-40B4-BE49-F238E27FC236}">
                <a16:creationId xmlns:a16="http://schemas.microsoft.com/office/drawing/2014/main" id="{73040D15-A7FC-2117-67BD-B254E5577E6C}"/>
              </a:ext>
            </a:extLst>
          </p:cNvPr>
          <p:cNvGraphicFramePr>
            <a:graphicFrameLocks noGrp="1"/>
          </p:cNvGraphicFramePr>
          <p:nvPr>
            <p:extLst>
              <p:ext uri="{D42A27DB-BD31-4B8C-83A1-F6EECF244321}">
                <p14:modId xmlns:p14="http://schemas.microsoft.com/office/powerpoint/2010/main" val="2299187862"/>
              </p:ext>
            </p:extLst>
          </p:nvPr>
        </p:nvGraphicFramePr>
        <p:xfrm>
          <a:off x="551384" y="2060848"/>
          <a:ext cx="11089232" cy="370840"/>
        </p:xfrm>
        <a:graphic>
          <a:graphicData uri="http://schemas.openxmlformats.org/drawingml/2006/table">
            <a:tbl>
              <a:tblPr firstRow="1" bandRow="1">
                <a:tableStyleId>{BDBED569-4797-4DF1-A0F4-6AAB3CD982D8}</a:tableStyleId>
              </a:tblPr>
              <a:tblGrid>
                <a:gridCol w="11089232">
                  <a:extLst>
                    <a:ext uri="{9D8B030D-6E8A-4147-A177-3AD203B41FA5}">
                      <a16:colId xmlns:a16="http://schemas.microsoft.com/office/drawing/2014/main" val="3062831672"/>
                    </a:ext>
                  </a:extLst>
                </a:gridCol>
              </a:tblGrid>
              <a:tr h="370840">
                <a:tc>
                  <a:txBody>
                    <a:bodyPr/>
                    <a:lstStyle/>
                    <a:p>
                      <a:endParaRPr lang="pl-PL" dirty="0"/>
                    </a:p>
                  </a:txBody>
                  <a:tcPr/>
                </a:tc>
                <a:extLst>
                  <a:ext uri="{0D108BD9-81ED-4DB2-BD59-A6C34878D82A}">
                    <a16:rowId xmlns:a16="http://schemas.microsoft.com/office/drawing/2014/main" val="1407698280"/>
                  </a:ext>
                </a:extLst>
              </a:tr>
            </a:tbl>
          </a:graphicData>
        </a:graphic>
      </p:graphicFrame>
      <p:graphicFrame>
        <p:nvGraphicFramePr>
          <p:cNvPr id="15" name="Tabela 15">
            <a:extLst>
              <a:ext uri="{FF2B5EF4-FFF2-40B4-BE49-F238E27FC236}">
                <a16:creationId xmlns:a16="http://schemas.microsoft.com/office/drawing/2014/main" id="{D639CC67-A248-D20D-6BBF-92E0CC83617A}"/>
              </a:ext>
            </a:extLst>
          </p:cNvPr>
          <p:cNvGraphicFramePr>
            <a:graphicFrameLocks noGrp="1"/>
          </p:cNvGraphicFramePr>
          <p:nvPr>
            <p:extLst>
              <p:ext uri="{D42A27DB-BD31-4B8C-83A1-F6EECF244321}">
                <p14:modId xmlns:p14="http://schemas.microsoft.com/office/powerpoint/2010/main" val="4129322252"/>
              </p:ext>
            </p:extLst>
          </p:nvPr>
        </p:nvGraphicFramePr>
        <p:xfrm>
          <a:off x="551385" y="2872052"/>
          <a:ext cx="11089231" cy="370840"/>
        </p:xfrm>
        <a:graphic>
          <a:graphicData uri="http://schemas.openxmlformats.org/drawingml/2006/table">
            <a:tbl>
              <a:tblPr firstRow="1" bandRow="1">
                <a:tableStyleId>{BDBED569-4797-4DF1-A0F4-6AAB3CD982D8}</a:tableStyleId>
              </a:tblPr>
              <a:tblGrid>
                <a:gridCol w="11089231">
                  <a:extLst>
                    <a:ext uri="{9D8B030D-6E8A-4147-A177-3AD203B41FA5}">
                      <a16:colId xmlns:a16="http://schemas.microsoft.com/office/drawing/2014/main" val="162980455"/>
                    </a:ext>
                  </a:extLst>
                </a:gridCol>
              </a:tblGrid>
              <a:tr h="370840">
                <a:tc>
                  <a:txBody>
                    <a:bodyPr/>
                    <a:lstStyle/>
                    <a:p>
                      <a:endParaRPr lang="pl-PL" dirty="0"/>
                    </a:p>
                  </a:txBody>
                  <a:tcPr/>
                </a:tc>
                <a:extLst>
                  <a:ext uri="{0D108BD9-81ED-4DB2-BD59-A6C34878D82A}">
                    <a16:rowId xmlns:a16="http://schemas.microsoft.com/office/drawing/2014/main" val="550980897"/>
                  </a:ext>
                </a:extLst>
              </a:tr>
            </a:tbl>
          </a:graphicData>
        </a:graphic>
      </p:graphicFrame>
      <p:graphicFrame>
        <p:nvGraphicFramePr>
          <p:cNvPr id="16" name="Tabela 16">
            <a:extLst>
              <a:ext uri="{FF2B5EF4-FFF2-40B4-BE49-F238E27FC236}">
                <a16:creationId xmlns:a16="http://schemas.microsoft.com/office/drawing/2014/main" id="{6D420B80-605F-2268-13AE-4CBC5794DD6C}"/>
              </a:ext>
            </a:extLst>
          </p:cNvPr>
          <p:cNvGraphicFramePr>
            <a:graphicFrameLocks noGrp="1"/>
          </p:cNvGraphicFramePr>
          <p:nvPr>
            <p:extLst>
              <p:ext uri="{D42A27DB-BD31-4B8C-83A1-F6EECF244321}">
                <p14:modId xmlns:p14="http://schemas.microsoft.com/office/powerpoint/2010/main" val="1782440801"/>
              </p:ext>
            </p:extLst>
          </p:nvPr>
        </p:nvGraphicFramePr>
        <p:xfrm>
          <a:off x="551383" y="3774082"/>
          <a:ext cx="11089231" cy="370840"/>
        </p:xfrm>
        <a:graphic>
          <a:graphicData uri="http://schemas.openxmlformats.org/drawingml/2006/table">
            <a:tbl>
              <a:tblPr firstRow="1" bandRow="1">
                <a:tableStyleId>{BDBED569-4797-4DF1-A0F4-6AAB3CD982D8}</a:tableStyleId>
              </a:tblPr>
              <a:tblGrid>
                <a:gridCol w="11089231">
                  <a:extLst>
                    <a:ext uri="{9D8B030D-6E8A-4147-A177-3AD203B41FA5}">
                      <a16:colId xmlns:a16="http://schemas.microsoft.com/office/drawing/2014/main" val="2699940889"/>
                    </a:ext>
                  </a:extLst>
                </a:gridCol>
              </a:tblGrid>
              <a:tr h="370840">
                <a:tc>
                  <a:txBody>
                    <a:bodyPr/>
                    <a:lstStyle/>
                    <a:p>
                      <a:endParaRPr lang="pl-PL" dirty="0"/>
                    </a:p>
                  </a:txBody>
                  <a:tcPr/>
                </a:tc>
                <a:extLst>
                  <a:ext uri="{0D108BD9-81ED-4DB2-BD59-A6C34878D82A}">
                    <a16:rowId xmlns:a16="http://schemas.microsoft.com/office/drawing/2014/main" val="2720819805"/>
                  </a:ext>
                </a:extLst>
              </a:tr>
            </a:tbl>
          </a:graphicData>
        </a:graphic>
      </p:graphicFrame>
      <p:graphicFrame>
        <p:nvGraphicFramePr>
          <p:cNvPr id="17" name="Tabela 16">
            <a:extLst>
              <a:ext uri="{FF2B5EF4-FFF2-40B4-BE49-F238E27FC236}">
                <a16:creationId xmlns:a16="http://schemas.microsoft.com/office/drawing/2014/main" id="{EF27E1D9-B37D-DEFE-E352-5BB7BCECD979}"/>
              </a:ext>
            </a:extLst>
          </p:cNvPr>
          <p:cNvGraphicFramePr>
            <a:graphicFrameLocks noGrp="1"/>
          </p:cNvGraphicFramePr>
          <p:nvPr>
            <p:extLst>
              <p:ext uri="{D42A27DB-BD31-4B8C-83A1-F6EECF244321}">
                <p14:modId xmlns:p14="http://schemas.microsoft.com/office/powerpoint/2010/main" val="1012186335"/>
              </p:ext>
            </p:extLst>
          </p:nvPr>
        </p:nvGraphicFramePr>
        <p:xfrm>
          <a:off x="551383" y="4590387"/>
          <a:ext cx="5940000" cy="370800"/>
        </p:xfrm>
        <a:graphic>
          <a:graphicData uri="http://schemas.openxmlformats.org/drawingml/2006/table">
            <a:tbl>
              <a:tblPr firstRow="1" firstCol="1" bandRow="1">
                <a:tableStyleId>{BDBED569-4797-4DF1-A0F4-6AAB3CD982D8}</a:tableStyleId>
              </a:tblPr>
              <a:tblGrid>
                <a:gridCol w="540000">
                  <a:extLst>
                    <a:ext uri="{9D8B030D-6E8A-4147-A177-3AD203B41FA5}">
                      <a16:colId xmlns:a16="http://schemas.microsoft.com/office/drawing/2014/main" val="419695070"/>
                    </a:ext>
                  </a:extLst>
                </a:gridCol>
                <a:gridCol w="540000">
                  <a:extLst>
                    <a:ext uri="{9D8B030D-6E8A-4147-A177-3AD203B41FA5}">
                      <a16:colId xmlns:a16="http://schemas.microsoft.com/office/drawing/2014/main" val="830558977"/>
                    </a:ext>
                  </a:extLst>
                </a:gridCol>
                <a:gridCol w="540000">
                  <a:extLst>
                    <a:ext uri="{9D8B030D-6E8A-4147-A177-3AD203B41FA5}">
                      <a16:colId xmlns:a16="http://schemas.microsoft.com/office/drawing/2014/main" val="3248072423"/>
                    </a:ext>
                  </a:extLst>
                </a:gridCol>
                <a:gridCol w="540000">
                  <a:extLst>
                    <a:ext uri="{9D8B030D-6E8A-4147-A177-3AD203B41FA5}">
                      <a16:colId xmlns:a16="http://schemas.microsoft.com/office/drawing/2014/main" val="152865769"/>
                    </a:ext>
                  </a:extLst>
                </a:gridCol>
                <a:gridCol w="540000">
                  <a:extLst>
                    <a:ext uri="{9D8B030D-6E8A-4147-A177-3AD203B41FA5}">
                      <a16:colId xmlns:a16="http://schemas.microsoft.com/office/drawing/2014/main" val="257329770"/>
                    </a:ext>
                  </a:extLst>
                </a:gridCol>
                <a:gridCol w="540000">
                  <a:extLst>
                    <a:ext uri="{9D8B030D-6E8A-4147-A177-3AD203B41FA5}">
                      <a16:colId xmlns:a16="http://schemas.microsoft.com/office/drawing/2014/main" val="2311359263"/>
                    </a:ext>
                  </a:extLst>
                </a:gridCol>
                <a:gridCol w="540000">
                  <a:extLst>
                    <a:ext uri="{9D8B030D-6E8A-4147-A177-3AD203B41FA5}">
                      <a16:colId xmlns:a16="http://schemas.microsoft.com/office/drawing/2014/main" val="1996308841"/>
                    </a:ext>
                  </a:extLst>
                </a:gridCol>
                <a:gridCol w="540000">
                  <a:extLst>
                    <a:ext uri="{9D8B030D-6E8A-4147-A177-3AD203B41FA5}">
                      <a16:colId xmlns:a16="http://schemas.microsoft.com/office/drawing/2014/main" val="3399656675"/>
                    </a:ext>
                  </a:extLst>
                </a:gridCol>
                <a:gridCol w="540000">
                  <a:extLst>
                    <a:ext uri="{9D8B030D-6E8A-4147-A177-3AD203B41FA5}">
                      <a16:colId xmlns:a16="http://schemas.microsoft.com/office/drawing/2014/main" val="1572749549"/>
                    </a:ext>
                  </a:extLst>
                </a:gridCol>
                <a:gridCol w="540000">
                  <a:extLst>
                    <a:ext uri="{9D8B030D-6E8A-4147-A177-3AD203B41FA5}">
                      <a16:colId xmlns:a16="http://schemas.microsoft.com/office/drawing/2014/main" val="1516766704"/>
                    </a:ext>
                  </a:extLst>
                </a:gridCol>
                <a:gridCol w="540000">
                  <a:extLst>
                    <a:ext uri="{9D8B030D-6E8A-4147-A177-3AD203B41FA5}">
                      <a16:colId xmlns:a16="http://schemas.microsoft.com/office/drawing/2014/main" val="274884725"/>
                    </a:ext>
                  </a:extLst>
                </a:gridCol>
              </a:tblGrid>
              <a:tr h="370800">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120940"/>
                  </a:ext>
                </a:extLst>
              </a:tr>
            </a:tbl>
          </a:graphicData>
        </a:graphic>
      </p:graphicFrame>
      <p:graphicFrame>
        <p:nvGraphicFramePr>
          <p:cNvPr id="18" name="Tabela 18">
            <a:extLst>
              <a:ext uri="{FF2B5EF4-FFF2-40B4-BE49-F238E27FC236}">
                <a16:creationId xmlns:a16="http://schemas.microsoft.com/office/drawing/2014/main" id="{391B7403-2BB1-8748-AFC2-5578EC15E4F6}"/>
              </a:ext>
            </a:extLst>
          </p:cNvPr>
          <p:cNvGraphicFramePr>
            <a:graphicFrameLocks noGrp="1"/>
          </p:cNvGraphicFramePr>
          <p:nvPr>
            <p:extLst>
              <p:ext uri="{D42A27DB-BD31-4B8C-83A1-F6EECF244321}">
                <p14:modId xmlns:p14="http://schemas.microsoft.com/office/powerpoint/2010/main" val="2052834836"/>
              </p:ext>
            </p:extLst>
          </p:nvPr>
        </p:nvGraphicFramePr>
        <p:xfrm>
          <a:off x="557668" y="5990694"/>
          <a:ext cx="11089231" cy="370840"/>
        </p:xfrm>
        <a:graphic>
          <a:graphicData uri="http://schemas.openxmlformats.org/drawingml/2006/table">
            <a:tbl>
              <a:tblPr firstRow="1" bandRow="1">
                <a:tableStyleId>{BDBED569-4797-4DF1-A0F4-6AAB3CD982D8}</a:tableStyleId>
              </a:tblPr>
              <a:tblGrid>
                <a:gridCol w="11089231">
                  <a:extLst>
                    <a:ext uri="{9D8B030D-6E8A-4147-A177-3AD203B41FA5}">
                      <a16:colId xmlns:a16="http://schemas.microsoft.com/office/drawing/2014/main" val="4085264555"/>
                    </a:ext>
                  </a:extLst>
                </a:gridCol>
              </a:tblGrid>
              <a:tr h="370840">
                <a:tc>
                  <a:txBody>
                    <a:bodyPr/>
                    <a:lstStyle/>
                    <a:p>
                      <a:endParaRPr lang="pl-PL" dirty="0"/>
                    </a:p>
                  </a:txBody>
                  <a:tcPr/>
                </a:tc>
                <a:extLst>
                  <a:ext uri="{0D108BD9-81ED-4DB2-BD59-A6C34878D82A}">
                    <a16:rowId xmlns:a16="http://schemas.microsoft.com/office/drawing/2014/main" val="1236881618"/>
                  </a:ext>
                </a:extLst>
              </a:tr>
            </a:tbl>
          </a:graphicData>
        </a:graphic>
      </p:graphicFrame>
    </p:spTree>
    <p:extLst>
      <p:ext uri="{BB962C8B-B14F-4D97-AF65-F5344CB8AC3E}">
        <p14:creationId xmlns:p14="http://schemas.microsoft.com/office/powerpoint/2010/main" val="424418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DANE DO KONTAKTU</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Dane w tej sekcji są nieobowiązkowe. Jeśli podasz adres poczty elektronicznej, zostanie na niego przesłana informacja o wypłacie refundacji podatku VAT.</a:t>
            </a: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Numer telefonu</a:t>
            </a:r>
          </a:p>
          <a:p>
            <a:pPr marL="45720" indent="0" algn="l">
              <a:lnSpc>
                <a:spcPct val="100000"/>
              </a:lnSpc>
              <a:spcBef>
                <a:spcPts val="0"/>
              </a:spcBef>
              <a:buNone/>
            </a:pPr>
            <a:endParaRPr lang="pl-PL" dirty="0">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Adres poczty elektronicznej</a:t>
            </a: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25</a:t>
            </a:fld>
            <a:endParaRPr lang="pl-PL" noProof="0"/>
          </a:p>
        </p:txBody>
      </p:sp>
      <p:graphicFrame>
        <p:nvGraphicFramePr>
          <p:cNvPr id="4" name="Tabela 5">
            <a:extLst>
              <a:ext uri="{FF2B5EF4-FFF2-40B4-BE49-F238E27FC236}">
                <a16:creationId xmlns:a16="http://schemas.microsoft.com/office/drawing/2014/main" id="{47F196B8-96BE-6DE1-B72B-8E68AB642B8B}"/>
              </a:ext>
            </a:extLst>
          </p:cNvPr>
          <p:cNvGraphicFramePr>
            <a:graphicFrameLocks noGrp="1"/>
          </p:cNvGraphicFramePr>
          <p:nvPr>
            <p:extLst>
              <p:ext uri="{D42A27DB-BD31-4B8C-83A1-F6EECF244321}">
                <p14:modId xmlns:p14="http://schemas.microsoft.com/office/powerpoint/2010/main" val="1020229874"/>
              </p:ext>
            </p:extLst>
          </p:nvPr>
        </p:nvGraphicFramePr>
        <p:xfrm>
          <a:off x="623391" y="2348880"/>
          <a:ext cx="11082777" cy="370840"/>
        </p:xfrm>
        <a:graphic>
          <a:graphicData uri="http://schemas.openxmlformats.org/drawingml/2006/table">
            <a:tbl>
              <a:tblPr firstRow="1" bandRow="1">
                <a:tableStyleId>{BDBED569-4797-4DF1-A0F4-6AAB3CD982D8}</a:tableStyleId>
              </a:tblPr>
              <a:tblGrid>
                <a:gridCol w="11082777">
                  <a:extLst>
                    <a:ext uri="{9D8B030D-6E8A-4147-A177-3AD203B41FA5}">
                      <a16:colId xmlns:a16="http://schemas.microsoft.com/office/drawing/2014/main" val="3152874936"/>
                    </a:ext>
                  </a:extLst>
                </a:gridCol>
              </a:tblGrid>
              <a:tr h="370840">
                <a:tc>
                  <a:txBody>
                    <a:bodyPr/>
                    <a:lstStyle/>
                    <a:p>
                      <a:endParaRPr lang="pl-PL" dirty="0"/>
                    </a:p>
                  </a:txBody>
                  <a:tcPr/>
                </a:tc>
                <a:extLst>
                  <a:ext uri="{0D108BD9-81ED-4DB2-BD59-A6C34878D82A}">
                    <a16:rowId xmlns:a16="http://schemas.microsoft.com/office/drawing/2014/main" val="1301049531"/>
                  </a:ext>
                </a:extLst>
              </a:tr>
            </a:tbl>
          </a:graphicData>
        </a:graphic>
      </p:graphicFrame>
      <p:graphicFrame>
        <p:nvGraphicFramePr>
          <p:cNvPr id="6" name="Tabela 7">
            <a:extLst>
              <a:ext uri="{FF2B5EF4-FFF2-40B4-BE49-F238E27FC236}">
                <a16:creationId xmlns:a16="http://schemas.microsoft.com/office/drawing/2014/main" id="{45934BAB-8F77-1EA4-18CC-134CA6A7F9E6}"/>
              </a:ext>
            </a:extLst>
          </p:cNvPr>
          <p:cNvGraphicFramePr>
            <a:graphicFrameLocks noGrp="1"/>
          </p:cNvGraphicFramePr>
          <p:nvPr>
            <p:extLst>
              <p:ext uri="{D42A27DB-BD31-4B8C-83A1-F6EECF244321}">
                <p14:modId xmlns:p14="http://schemas.microsoft.com/office/powerpoint/2010/main" val="4276330663"/>
              </p:ext>
            </p:extLst>
          </p:nvPr>
        </p:nvGraphicFramePr>
        <p:xfrm>
          <a:off x="623391" y="3264388"/>
          <a:ext cx="11082776" cy="370840"/>
        </p:xfrm>
        <a:graphic>
          <a:graphicData uri="http://schemas.openxmlformats.org/drawingml/2006/table">
            <a:tbl>
              <a:tblPr firstRow="1" bandRow="1">
                <a:tableStyleId>{BDBED569-4797-4DF1-A0F4-6AAB3CD982D8}</a:tableStyleId>
              </a:tblPr>
              <a:tblGrid>
                <a:gridCol w="11082776">
                  <a:extLst>
                    <a:ext uri="{9D8B030D-6E8A-4147-A177-3AD203B41FA5}">
                      <a16:colId xmlns:a16="http://schemas.microsoft.com/office/drawing/2014/main" val="2450360910"/>
                    </a:ext>
                  </a:extLst>
                </a:gridCol>
              </a:tblGrid>
              <a:tr h="370840">
                <a:tc>
                  <a:txBody>
                    <a:bodyPr/>
                    <a:lstStyle/>
                    <a:p>
                      <a:endParaRPr lang="pl-PL" dirty="0"/>
                    </a:p>
                  </a:txBody>
                  <a:tcPr/>
                </a:tc>
                <a:extLst>
                  <a:ext uri="{0D108BD9-81ED-4DB2-BD59-A6C34878D82A}">
                    <a16:rowId xmlns:a16="http://schemas.microsoft.com/office/drawing/2014/main" val="697228061"/>
                  </a:ext>
                </a:extLst>
              </a:tr>
            </a:tbl>
          </a:graphicData>
        </a:graphic>
      </p:graphicFrame>
    </p:spTree>
    <p:extLst>
      <p:ext uri="{BB962C8B-B14F-4D97-AF65-F5344CB8AC3E}">
        <p14:creationId xmlns:p14="http://schemas.microsoft.com/office/powerpoint/2010/main" val="125219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04139" y="466037"/>
            <a:ext cx="11521280" cy="6105844"/>
          </a:xfrm>
        </p:spPr>
        <p:txBody>
          <a:bodyPr>
            <a:noAutofit/>
          </a:bodyPr>
          <a:lstStyle/>
          <a:p>
            <a:pPr marL="45720" indent="0" algn="l">
              <a:lnSpc>
                <a:spcPct val="100000"/>
              </a:lnSpc>
              <a:spcBef>
                <a:spcPts val="0"/>
              </a:spcBef>
              <a:buNone/>
            </a:pPr>
            <a:r>
              <a:rPr lang="pl-PL" sz="1800" b="1" dirty="0">
                <a:solidFill>
                  <a:schemeClr val="tx1"/>
                </a:solidFill>
                <a:effectLst/>
                <a:latin typeface="Calibri" panose="020F0502020204030204" pitchFamily="34" charset="0"/>
                <a:cs typeface="Calibri" panose="020F0502020204030204" pitchFamily="34" charset="0"/>
              </a:rPr>
              <a:t>ADRES ZAMIESZKANIA </a:t>
            </a:r>
          </a:p>
          <a:p>
            <a:pPr marL="45720" indent="0" algn="l">
              <a:lnSpc>
                <a:spcPct val="100000"/>
              </a:lnSpc>
              <a:spcBef>
                <a:spcPts val="0"/>
              </a:spcBef>
              <a:buNone/>
            </a:pPr>
            <a:r>
              <a:rPr lang="pl-PL" sz="1800" i="1" dirty="0">
                <a:solidFill>
                  <a:schemeClr val="tx1"/>
                </a:solidFill>
                <a:effectLst/>
                <a:latin typeface="Calibri" panose="020F0502020204030204" pitchFamily="34" charset="0"/>
                <a:cs typeface="Calibri" panose="020F0502020204030204" pitchFamily="34" charset="0"/>
              </a:rPr>
              <a:t>Wskazany adres gospodarstwa domowego musi być zgłoszony w deklaracji do centralnej ewidencji emisyjności budynków (CEEB) wraz z głównym źródłem ogrzewania zasilanym paliwem gazowym.</a:t>
            </a:r>
          </a:p>
          <a:p>
            <a:pPr marL="45720" indent="0" algn="l">
              <a:lnSpc>
                <a:spcPct val="100000"/>
              </a:lnSpc>
              <a:spcBef>
                <a:spcPts val="0"/>
              </a:spcBef>
              <a:spcAft>
                <a:spcPts val="0"/>
              </a:spcAft>
              <a:buNone/>
            </a:pPr>
            <a:endParaRPr lang="pl-PL" sz="1800" b="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r>
              <a:rPr lang="pl-PL" sz="1800" dirty="0">
                <a:solidFill>
                  <a:schemeClr val="tx1"/>
                </a:solidFill>
                <a:effectLst/>
                <a:latin typeface="Calibri" panose="020F0502020204030204" pitchFamily="34" charset="0"/>
                <a:cs typeface="Calibri" panose="020F0502020204030204" pitchFamily="34" charset="0"/>
              </a:rPr>
              <a:t>Gmina / dzielnica</a:t>
            </a:r>
          </a:p>
          <a:p>
            <a:pPr marL="45720" indent="0" algn="l">
              <a:lnSpc>
                <a:spcPct val="100000"/>
              </a:lnSpc>
              <a:spcBef>
                <a:spcPts val="0"/>
              </a:spcBef>
              <a:spcAft>
                <a:spcPts val="0"/>
              </a:spcAft>
              <a:buNone/>
            </a:pPr>
            <a:endParaRPr lang="pl-PL" sz="1800" dirty="0">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r>
              <a:rPr lang="pl-PL" sz="1800" dirty="0">
                <a:solidFill>
                  <a:schemeClr val="tx1"/>
                </a:solidFill>
                <a:effectLst/>
                <a:latin typeface="Calibri" panose="020F0502020204030204" pitchFamily="34" charset="0"/>
                <a:cs typeface="Calibri" panose="020F0502020204030204" pitchFamily="34" charset="0"/>
              </a:rPr>
              <a:t>Miejscowość</a:t>
            </a:r>
          </a:p>
          <a:p>
            <a:pPr marL="45720" indent="0" algn="l">
              <a:lnSpc>
                <a:spcPct val="100000"/>
              </a:lnSpc>
              <a:spcBef>
                <a:spcPts val="0"/>
              </a:spcBef>
              <a:spcAft>
                <a:spcPts val="0"/>
              </a:spcAft>
              <a:buNone/>
            </a:pPr>
            <a:endParaRPr lang="pl-PL" sz="1800" dirty="0">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r>
              <a:rPr lang="pl-PL" sz="1800" dirty="0">
                <a:solidFill>
                  <a:schemeClr val="tx1"/>
                </a:solidFill>
                <a:effectLst/>
                <a:latin typeface="Calibri" panose="020F0502020204030204" pitchFamily="34" charset="0"/>
                <a:cs typeface="Calibri" panose="020F0502020204030204" pitchFamily="34" charset="0"/>
              </a:rPr>
              <a:t>Kod pocztowy</a:t>
            </a:r>
          </a:p>
          <a:p>
            <a:pPr marL="45720" indent="0" algn="l">
              <a:lnSpc>
                <a:spcPct val="100000"/>
              </a:lnSpc>
              <a:spcBef>
                <a:spcPts val="0"/>
              </a:spcBef>
              <a:spcAft>
                <a:spcPts val="0"/>
              </a:spcAft>
              <a:buNone/>
            </a:pPr>
            <a:endParaRPr lang="pl-PL" sz="1800" dirty="0">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r>
              <a:rPr lang="pl-PL" sz="1800" dirty="0">
                <a:solidFill>
                  <a:schemeClr val="tx1"/>
                </a:solidFill>
                <a:effectLst/>
                <a:latin typeface="Calibri" panose="020F0502020204030204" pitchFamily="34" charset="0"/>
                <a:cs typeface="Calibri" panose="020F0502020204030204" pitchFamily="34" charset="0"/>
              </a:rPr>
              <a:t>Ulica </a:t>
            </a:r>
          </a:p>
          <a:p>
            <a:pPr marL="45720" indent="0" algn="l">
              <a:lnSpc>
                <a:spcPct val="100000"/>
              </a:lnSpc>
              <a:spcBef>
                <a:spcPts val="0"/>
              </a:spcBef>
              <a:spcAft>
                <a:spcPts val="0"/>
              </a:spcAft>
              <a:buNone/>
            </a:pPr>
            <a:r>
              <a:rPr lang="pl-PL" sz="1800" i="1" dirty="0">
                <a:solidFill>
                  <a:schemeClr val="tx1"/>
                </a:solidFill>
                <a:effectLst/>
                <a:latin typeface="Calibri" panose="020F0502020204030204" pitchFamily="34" charset="0"/>
                <a:cs typeface="Calibri" panose="020F0502020204030204" pitchFamily="34" charset="0"/>
              </a:rPr>
              <a:t>Jeśli Twój adres nie ma ulicy, pozostaw to pole puste.</a:t>
            </a:r>
          </a:p>
          <a:p>
            <a:pPr marL="45720" indent="0" algn="l">
              <a:lnSpc>
                <a:spcPct val="100000"/>
              </a:lnSpc>
              <a:spcBef>
                <a:spcPts val="0"/>
              </a:spcBef>
              <a:spcAft>
                <a:spcPts val="0"/>
              </a:spcAft>
              <a:buNone/>
            </a:pPr>
            <a:endParaRPr lang="pl-PL" sz="1800" i="1" dirty="0">
              <a:latin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endParaRPr lang="pl-PL" sz="1800" i="1" dirty="0">
              <a:solidFill>
                <a:schemeClr val="tx1"/>
              </a:solidFill>
              <a:effectLst/>
              <a:latin typeface="Calibri" panose="020F0502020204030204" pitchFamily="34" charset="0"/>
              <a:cs typeface="Calibri" panose="020F0502020204030204" pitchFamily="34" charset="0"/>
            </a:endParaRPr>
          </a:p>
          <a:p>
            <a:pPr marL="45720" indent="0">
              <a:lnSpc>
                <a:spcPct val="100000"/>
              </a:lnSpc>
              <a:spcBef>
                <a:spcPts val="0"/>
              </a:spcBef>
              <a:spcAft>
                <a:spcPts val="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Numer domu</a:t>
            </a:r>
          </a:p>
          <a:p>
            <a:pPr marL="45720" indent="0">
              <a:lnSpc>
                <a:spcPct val="100000"/>
              </a:lnSpc>
              <a:spcBef>
                <a:spcPts val="0"/>
              </a:spcBef>
              <a:spcAft>
                <a:spcPts val="0"/>
              </a:spcAft>
              <a:buNone/>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 indent="0" algn="l">
              <a:lnSpc>
                <a:spcPct val="100000"/>
              </a:lnSpc>
              <a:spcBef>
                <a:spcPts val="0"/>
              </a:spcBef>
              <a:spcAft>
                <a:spcPts val="0"/>
              </a:spcAft>
              <a:buNone/>
            </a:pPr>
            <a:r>
              <a:rPr lang="pl-PL" sz="1800" i="1" dirty="0">
                <a:solidFill>
                  <a:schemeClr val="tx1"/>
                </a:solidFill>
                <a:effectLst/>
                <a:latin typeface="Calibri" panose="020F0502020204030204" pitchFamily="34" charset="0"/>
                <a:cs typeface="Calibri" panose="020F0502020204030204" pitchFamily="34" charset="0"/>
              </a:rPr>
              <a:t>Numer mieszkania </a:t>
            </a:r>
          </a:p>
          <a:p>
            <a:pPr marL="45720" indent="0" algn="l">
              <a:lnSpc>
                <a:spcPct val="100000"/>
              </a:lnSpc>
              <a:spcBef>
                <a:spcPts val="0"/>
              </a:spcBef>
              <a:spcAft>
                <a:spcPts val="0"/>
              </a:spcAft>
              <a:buNone/>
            </a:pPr>
            <a:r>
              <a:rPr lang="pl-PL" sz="1800" i="1" dirty="0">
                <a:solidFill>
                  <a:schemeClr val="tx1"/>
                </a:solidFill>
                <a:effectLst/>
                <a:latin typeface="Calibri" panose="020F0502020204030204" pitchFamily="34" charset="0"/>
                <a:cs typeface="Calibri" panose="020F0502020204030204" pitchFamily="34" charset="0"/>
              </a:rPr>
              <a:t>Jeśli nie masz numeru mieszkania, pozostaw to pole puste.</a:t>
            </a:r>
          </a:p>
          <a:p>
            <a:pPr marL="45720" indent="0" algn="l">
              <a:lnSpc>
                <a:spcPct val="100000"/>
              </a:lnSpc>
              <a:spcBef>
                <a:spcPts val="0"/>
              </a:spcBef>
              <a:buNone/>
            </a:pPr>
            <a:endParaRPr lang="pl-PL" sz="1800" i="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i="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i="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26</a:t>
            </a:fld>
            <a:endParaRPr lang="pl-PL" noProof="0"/>
          </a:p>
        </p:txBody>
      </p:sp>
      <p:graphicFrame>
        <p:nvGraphicFramePr>
          <p:cNvPr id="4" name="Tabela 5">
            <a:extLst>
              <a:ext uri="{FF2B5EF4-FFF2-40B4-BE49-F238E27FC236}">
                <a16:creationId xmlns:a16="http://schemas.microsoft.com/office/drawing/2014/main" id="{47F196B8-96BE-6DE1-B72B-8E68AB642B8B}"/>
              </a:ext>
            </a:extLst>
          </p:cNvPr>
          <p:cNvGraphicFramePr>
            <a:graphicFrameLocks noGrp="1"/>
          </p:cNvGraphicFramePr>
          <p:nvPr>
            <p:extLst>
              <p:ext uri="{D42A27DB-BD31-4B8C-83A1-F6EECF244321}">
                <p14:modId xmlns:p14="http://schemas.microsoft.com/office/powerpoint/2010/main" val="4248371296"/>
              </p:ext>
            </p:extLst>
          </p:nvPr>
        </p:nvGraphicFramePr>
        <p:xfrm>
          <a:off x="554611" y="1939981"/>
          <a:ext cx="11082777" cy="370840"/>
        </p:xfrm>
        <a:graphic>
          <a:graphicData uri="http://schemas.openxmlformats.org/drawingml/2006/table">
            <a:tbl>
              <a:tblPr firstRow="1" bandRow="1">
                <a:tableStyleId>{BDBED569-4797-4DF1-A0F4-6AAB3CD982D8}</a:tableStyleId>
              </a:tblPr>
              <a:tblGrid>
                <a:gridCol w="11082777">
                  <a:extLst>
                    <a:ext uri="{9D8B030D-6E8A-4147-A177-3AD203B41FA5}">
                      <a16:colId xmlns:a16="http://schemas.microsoft.com/office/drawing/2014/main" val="3152874936"/>
                    </a:ext>
                  </a:extLst>
                </a:gridCol>
              </a:tblGrid>
              <a:tr h="370840">
                <a:tc>
                  <a:txBody>
                    <a:bodyPr/>
                    <a:lstStyle/>
                    <a:p>
                      <a:endParaRPr lang="pl-PL" dirty="0"/>
                    </a:p>
                  </a:txBody>
                  <a:tcPr/>
                </a:tc>
                <a:extLst>
                  <a:ext uri="{0D108BD9-81ED-4DB2-BD59-A6C34878D82A}">
                    <a16:rowId xmlns:a16="http://schemas.microsoft.com/office/drawing/2014/main" val="1301049531"/>
                  </a:ext>
                </a:extLst>
              </a:tr>
            </a:tbl>
          </a:graphicData>
        </a:graphic>
      </p:graphicFrame>
      <p:graphicFrame>
        <p:nvGraphicFramePr>
          <p:cNvPr id="6" name="Tabela 7">
            <a:extLst>
              <a:ext uri="{FF2B5EF4-FFF2-40B4-BE49-F238E27FC236}">
                <a16:creationId xmlns:a16="http://schemas.microsoft.com/office/drawing/2014/main" id="{45934BAB-8F77-1EA4-18CC-134CA6A7F9E6}"/>
              </a:ext>
            </a:extLst>
          </p:cNvPr>
          <p:cNvGraphicFramePr>
            <a:graphicFrameLocks noGrp="1"/>
          </p:cNvGraphicFramePr>
          <p:nvPr>
            <p:extLst>
              <p:ext uri="{D42A27DB-BD31-4B8C-83A1-F6EECF244321}">
                <p14:modId xmlns:p14="http://schemas.microsoft.com/office/powerpoint/2010/main" val="3745713425"/>
              </p:ext>
            </p:extLst>
          </p:nvPr>
        </p:nvGraphicFramePr>
        <p:xfrm>
          <a:off x="547596" y="2735534"/>
          <a:ext cx="11082776" cy="370840"/>
        </p:xfrm>
        <a:graphic>
          <a:graphicData uri="http://schemas.openxmlformats.org/drawingml/2006/table">
            <a:tbl>
              <a:tblPr firstRow="1" bandRow="1">
                <a:tableStyleId>{BDBED569-4797-4DF1-A0F4-6AAB3CD982D8}</a:tableStyleId>
              </a:tblPr>
              <a:tblGrid>
                <a:gridCol w="11082776">
                  <a:extLst>
                    <a:ext uri="{9D8B030D-6E8A-4147-A177-3AD203B41FA5}">
                      <a16:colId xmlns:a16="http://schemas.microsoft.com/office/drawing/2014/main" val="2450360910"/>
                    </a:ext>
                  </a:extLst>
                </a:gridCol>
              </a:tblGrid>
              <a:tr h="370840">
                <a:tc>
                  <a:txBody>
                    <a:bodyPr/>
                    <a:lstStyle/>
                    <a:p>
                      <a:endParaRPr lang="pl-PL" dirty="0"/>
                    </a:p>
                  </a:txBody>
                  <a:tcPr/>
                </a:tc>
                <a:extLst>
                  <a:ext uri="{0D108BD9-81ED-4DB2-BD59-A6C34878D82A}">
                    <a16:rowId xmlns:a16="http://schemas.microsoft.com/office/drawing/2014/main" val="697228061"/>
                  </a:ext>
                </a:extLst>
              </a:tr>
            </a:tbl>
          </a:graphicData>
        </a:graphic>
      </p:graphicFrame>
      <p:graphicFrame>
        <p:nvGraphicFramePr>
          <p:cNvPr id="8" name="Tabela 7">
            <a:extLst>
              <a:ext uri="{FF2B5EF4-FFF2-40B4-BE49-F238E27FC236}">
                <a16:creationId xmlns:a16="http://schemas.microsoft.com/office/drawing/2014/main" id="{59867E6B-1906-8B39-6B04-65B9DE33B159}"/>
              </a:ext>
            </a:extLst>
          </p:cNvPr>
          <p:cNvGraphicFramePr>
            <a:graphicFrameLocks noGrp="1"/>
          </p:cNvGraphicFramePr>
          <p:nvPr>
            <p:extLst>
              <p:ext uri="{D42A27DB-BD31-4B8C-83A1-F6EECF244321}">
                <p14:modId xmlns:p14="http://schemas.microsoft.com/office/powerpoint/2010/main" val="1813380408"/>
              </p:ext>
            </p:extLst>
          </p:nvPr>
        </p:nvGraphicFramePr>
        <p:xfrm>
          <a:off x="573545" y="3539294"/>
          <a:ext cx="2376000" cy="370800"/>
        </p:xfrm>
        <a:graphic>
          <a:graphicData uri="http://schemas.openxmlformats.org/drawingml/2006/table">
            <a:tbl>
              <a:tblPr firstRow="1" firstCol="1" bandRow="1">
                <a:tableStyleId>{BDBED569-4797-4DF1-A0F4-6AAB3CD982D8}</a:tableStyleId>
              </a:tblPr>
              <a:tblGrid>
                <a:gridCol w="396000">
                  <a:extLst>
                    <a:ext uri="{9D8B030D-6E8A-4147-A177-3AD203B41FA5}">
                      <a16:colId xmlns:a16="http://schemas.microsoft.com/office/drawing/2014/main" val="3970631915"/>
                    </a:ext>
                  </a:extLst>
                </a:gridCol>
                <a:gridCol w="396000">
                  <a:extLst>
                    <a:ext uri="{9D8B030D-6E8A-4147-A177-3AD203B41FA5}">
                      <a16:colId xmlns:a16="http://schemas.microsoft.com/office/drawing/2014/main" val="2436502931"/>
                    </a:ext>
                  </a:extLst>
                </a:gridCol>
                <a:gridCol w="396000">
                  <a:extLst>
                    <a:ext uri="{9D8B030D-6E8A-4147-A177-3AD203B41FA5}">
                      <a16:colId xmlns:a16="http://schemas.microsoft.com/office/drawing/2014/main" val="640122065"/>
                    </a:ext>
                  </a:extLst>
                </a:gridCol>
                <a:gridCol w="396000">
                  <a:extLst>
                    <a:ext uri="{9D8B030D-6E8A-4147-A177-3AD203B41FA5}">
                      <a16:colId xmlns:a16="http://schemas.microsoft.com/office/drawing/2014/main" val="2426309080"/>
                    </a:ext>
                  </a:extLst>
                </a:gridCol>
                <a:gridCol w="396000">
                  <a:extLst>
                    <a:ext uri="{9D8B030D-6E8A-4147-A177-3AD203B41FA5}">
                      <a16:colId xmlns:a16="http://schemas.microsoft.com/office/drawing/2014/main" val="30526537"/>
                    </a:ext>
                  </a:extLst>
                </a:gridCol>
                <a:gridCol w="396000">
                  <a:extLst>
                    <a:ext uri="{9D8B030D-6E8A-4147-A177-3AD203B41FA5}">
                      <a16:colId xmlns:a16="http://schemas.microsoft.com/office/drawing/2014/main" val="3693335249"/>
                    </a:ext>
                  </a:extLst>
                </a:gridCol>
              </a:tblGrid>
              <a:tr h="370800">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800"/>
                        </a:spcBef>
                        <a:spcAft>
                          <a:spcPts val="800"/>
                        </a:spcAft>
                      </a:pPr>
                      <a:r>
                        <a:rPr lang="pl-PL" sz="1100" dirty="0">
                          <a:effectLst/>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6296054"/>
                  </a:ext>
                </a:extLst>
              </a:tr>
            </a:tbl>
          </a:graphicData>
        </a:graphic>
      </p:graphicFrame>
      <p:graphicFrame>
        <p:nvGraphicFramePr>
          <p:cNvPr id="9" name="Tabela 9">
            <a:extLst>
              <a:ext uri="{FF2B5EF4-FFF2-40B4-BE49-F238E27FC236}">
                <a16:creationId xmlns:a16="http://schemas.microsoft.com/office/drawing/2014/main" id="{EEC0945F-8F5B-3F2C-C296-CE7B75183F88}"/>
              </a:ext>
            </a:extLst>
          </p:cNvPr>
          <p:cNvGraphicFramePr>
            <a:graphicFrameLocks noGrp="1"/>
          </p:cNvGraphicFramePr>
          <p:nvPr>
            <p:extLst>
              <p:ext uri="{D42A27DB-BD31-4B8C-83A1-F6EECF244321}">
                <p14:modId xmlns:p14="http://schemas.microsoft.com/office/powerpoint/2010/main" val="359653430"/>
              </p:ext>
            </p:extLst>
          </p:nvPr>
        </p:nvGraphicFramePr>
        <p:xfrm>
          <a:off x="542517" y="4743205"/>
          <a:ext cx="11092934" cy="370840"/>
        </p:xfrm>
        <a:graphic>
          <a:graphicData uri="http://schemas.openxmlformats.org/drawingml/2006/table">
            <a:tbl>
              <a:tblPr firstRow="1" bandRow="1">
                <a:tableStyleId>{BDBED569-4797-4DF1-A0F4-6AAB3CD982D8}</a:tableStyleId>
              </a:tblPr>
              <a:tblGrid>
                <a:gridCol w="11092934">
                  <a:extLst>
                    <a:ext uri="{9D8B030D-6E8A-4147-A177-3AD203B41FA5}">
                      <a16:colId xmlns:a16="http://schemas.microsoft.com/office/drawing/2014/main" val="242326209"/>
                    </a:ext>
                  </a:extLst>
                </a:gridCol>
              </a:tblGrid>
              <a:tr h="370840">
                <a:tc>
                  <a:txBody>
                    <a:bodyPr/>
                    <a:lstStyle/>
                    <a:p>
                      <a:endParaRPr lang="pl-PL" dirty="0"/>
                    </a:p>
                  </a:txBody>
                  <a:tcPr/>
                </a:tc>
                <a:extLst>
                  <a:ext uri="{0D108BD9-81ED-4DB2-BD59-A6C34878D82A}">
                    <a16:rowId xmlns:a16="http://schemas.microsoft.com/office/drawing/2014/main" val="1125373319"/>
                  </a:ext>
                </a:extLst>
              </a:tr>
            </a:tbl>
          </a:graphicData>
        </a:graphic>
      </p:graphicFrame>
      <p:graphicFrame>
        <p:nvGraphicFramePr>
          <p:cNvPr id="10" name="Tabela 10">
            <a:extLst>
              <a:ext uri="{FF2B5EF4-FFF2-40B4-BE49-F238E27FC236}">
                <a16:creationId xmlns:a16="http://schemas.microsoft.com/office/drawing/2014/main" id="{EFB3472B-6C7B-07EB-8F7D-5F47351A030E}"/>
              </a:ext>
            </a:extLst>
          </p:cNvPr>
          <p:cNvGraphicFramePr>
            <a:graphicFrameLocks noGrp="1"/>
          </p:cNvGraphicFramePr>
          <p:nvPr>
            <p:extLst>
              <p:ext uri="{D42A27DB-BD31-4B8C-83A1-F6EECF244321}">
                <p14:modId xmlns:p14="http://schemas.microsoft.com/office/powerpoint/2010/main" val="832089510"/>
              </p:ext>
            </p:extLst>
          </p:nvPr>
        </p:nvGraphicFramePr>
        <p:xfrm>
          <a:off x="573545" y="5472123"/>
          <a:ext cx="11060463" cy="370840"/>
        </p:xfrm>
        <a:graphic>
          <a:graphicData uri="http://schemas.openxmlformats.org/drawingml/2006/table">
            <a:tbl>
              <a:tblPr firstRow="1" bandRow="1">
                <a:tableStyleId>{BDBED569-4797-4DF1-A0F4-6AAB3CD982D8}</a:tableStyleId>
              </a:tblPr>
              <a:tblGrid>
                <a:gridCol w="11060463">
                  <a:extLst>
                    <a:ext uri="{9D8B030D-6E8A-4147-A177-3AD203B41FA5}">
                      <a16:colId xmlns:a16="http://schemas.microsoft.com/office/drawing/2014/main" val="2635520996"/>
                    </a:ext>
                  </a:extLst>
                </a:gridCol>
              </a:tblGrid>
              <a:tr h="370840">
                <a:tc>
                  <a:txBody>
                    <a:bodyPr/>
                    <a:lstStyle/>
                    <a:p>
                      <a:endParaRPr lang="pl-PL" dirty="0"/>
                    </a:p>
                  </a:txBody>
                  <a:tcPr/>
                </a:tc>
                <a:extLst>
                  <a:ext uri="{0D108BD9-81ED-4DB2-BD59-A6C34878D82A}">
                    <a16:rowId xmlns:a16="http://schemas.microsoft.com/office/drawing/2014/main" val="237453606"/>
                  </a:ext>
                </a:extLst>
              </a:tr>
            </a:tbl>
          </a:graphicData>
        </a:graphic>
      </p:graphicFrame>
      <p:graphicFrame>
        <p:nvGraphicFramePr>
          <p:cNvPr id="11" name="Tabela 11">
            <a:extLst>
              <a:ext uri="{FF2B5EF4-FFF2-40B4-BE49-F238E27FC236}">
                <a16:creationId xmlns:a16="http://schemas.microsoft.com/office/drawing/2014/main" id="{C8B500AC-34FB-F34F-5822-FF1FA54720DA}"/>
              </a:ext>
            </a:extLst>
          </p:cNvPr>
          <p:cNvGraphicFramePr>
            <a:graphicFrameLocks noGrp="1"/>
          </p:cNvGraphicFramePr>
          <p:nvPr>
            <p:extLst>
              <p:ext uri="{D42A27DB-BD31-4B8C-83A1-F6EECF244321}">
                <p14:modId xmlns:p14="http://schemas.microsoft.com/office/powerpoint/2010/main" val="1195234798"/>
              </p:ext>
            </p:extLst>
          </p:nvPr>
        </p:nvGraphicFramePr>
        <p:xfrm>
          <a:off x="565767" y="6357226"/>
          <a:ext cx="11060463" cy="370840"/>
        </p:xfrm>
        <a:graphic>
          <a:graphicData uri="http://schemas.openxmlformats.org/drawingml/2006/table">
            <a:tbl>
              <a:tblPr firstRow="1" bandRow="1">
                <a:tableStyleId>{BDBED569-4797-4DF1-A0F4-6AAB3CD982D8}</a:tableStyleId>
              </a:tblPr>
              <a:tblGrid>
                <a:gridCol w="11060463">
                  <a:extLst>
                    <a:ext uri="{9D8B030D-6E8A-4147-A177-3AD203B41FA5}">
                      <a16:colId xmlns:a16="http://schemas.microsoft.com/office/drawing/2014/main" val="1592802645"/>
                    </a:ext>
                  </a:extLst>
                </a:gridCol>
              </a:tblGrid>
              <a:tr h="370840">
                <a:tc>
                  <a:txBody>
                    <a:bodyPr/>
                    <a:lstStyle/>
                    <a:p>
                      <a:endParaRPr lang="pl-PL" dirty="0"/>
                    </a:p>
                  </a:txBody>
                  <a:tcPr/>
                </a:tc>
                <a:extLst>
                  <a:ext uri="{0D108BD9-81ED-4DB2-BD59-A6C34878D82A}">
                    <a16:rowId xmlns:a16="http://schemas.microsoft.com/office/drawing/2014/main" val="1785976689"/>
                  </a:ext>
                </a:extLst>
              </a:tr>
            </a:tbl>
          </a:graphicData>
        </a:graphic>
      </p:graphicFrame>
    </p:spTree>
    <p:extLst>
      <p:ext uri="{BB962C8B-B14F-4D97-AF65-F5344CB8AC3E}">
        <p14:creationId xmlns:p14="http://schemas.microsoft.com/office/powerpoint/2010/main" val="378800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04139" y="594667"/>
            <a:ext cx="11521280" cy="5977214"/>
          </a:xfrm>
        </p:spPr>
        <p:txBody>
          <a:bodyPr>
            <a:noAutofit/>
          </a:bodyPr>
          <a:lstStyle/>
          <a:p>
            <a:pPr marL="45720" indent="0" algn="l">
              <a:lnSpc>
                <a:spcPct val="100000"/>
              </a:lnSpc>
              <a:spcBef>
                <a:spcPts val="0"/>
              </a:spcBef>
              <a:buNone/>
            </a:pPr>
            <a:endParaRPr lang="pl-PL" sz="1800" b="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1800" b="1" dirty="0">
                <a:solidFill>
                  <a:schemeClr val="tx1"/>
                </a:solidFill>
                <a:effectLst/>
                <a:latin typeface="Calibri" panose="020F0502020204030204" pitchFamily="34" charset="0"/>
                <a:cs typeface="Calibri" panose="020F0502020204030204" pitchFamily="34" charset="0"/>
              </a:rPr>
              <a:t>NUMER RACHUNKU BANKOWEGO, NA KTÓRY ZOSTANIE PRZEKAZANA REFUNDACJA PODATKU VAT</a:t>
            </a:r>
          </a:p>
          <a:p>
            <a:pPr marL="45720" indent="0" algn="l">
              <a:lnSpc>
                <a:spcPct val="100000"/>
              </a:lnSpc>
              <a:spcBef>
                <a:spcPts val="0"/>
              </a:spcBef>
              <a:buNone/>
            </a:pPr>
            <a:r>
              <a:rPr lang="pl-PL" sz="1800" i="1" dirty="0">
                <a:solidFill>
                  <a:schemeClr val="tx1"/>
                </a:solidFill>
                <a:effectLst/>
                <a:latin typeface="Calibri" panose="020F0502020204030204" pitchFamily="34" charset="0"/>
                <a:cs typeface="Calibri" panose="020F0502020204030204" pitchFamily="34" charset="0"/>
              </a:rPr>
              <a:t>Wypełnij, jeśli chcesz otrzymać przelewem refundację podatku VAT.</a:t>
            </a: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Numer rachunku</a:t>
            </a:r>
          </a:p>
          <a:p>
            <a:pPr marL="45720" indent="0" algn="l">
              <a:lnSpc>
                <a:spcPct val="100000"/>
              </a:lnSpc>
              <a:spcBef>
                <a:spcPts val="0"/>
              </a:spcBef>
              <a:buNone/>
            </a:pPr>
            <a:endParaRPr lang="pl-PL" sz="1800" dirty="0">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Imię i nazwisko właściciela rachunku</a:t>
            </a: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35004" y="8837"/>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27</a:t>
            </a:fld>
            <a:endParaRPr lang="pl-PL" noProof="0"/>
          </a:p>
        </p:txBody>
      </p:sp>
      <p:graphicFrame>
        <p:nvGraphicFramePr>
          <p:cNvPr id="6" name="Tabela 7">
            <a:extLst>
              <a:ext uri="{FF2B5EF4-FFF2-40B4-BE49-F238E27FC236}">
                <a16:creationId xmlns:a16="http://schemas.microsoft.com/office/drawing/2014/main" id="{45934BAB-8F77-1EA4-18CC-134CA6A7F9E6}"/>
              </a:ext>
            </a:extLst>
          </p:cNvPr>
          <p:cNvGraphicFramePr>
            <a:graphicFrameLocks noGrp="1"/>
          </p:cNvGraphicFramePr>
          <p:nvPr>
            <p:extLst>
              <p:ext uri="{D42A27DB-BD31-4B8C-83A1-F6EECF244321}">
                <p14:modId xmlns:p14="http://schemas.microsoft.com/office/powerpoint/2010/main" val="813139330"/>
              </p:ext>
            </p:extLst>
          </p:nvPr>
        </p:nvGraphicFramePr>
        <p:xfrm>
          <a:off x="527977" y="3212434"/>
          <a:ext cx="11082776" cy="370840"/>
        </p:xfrm>
        <a:graphic>
          <a:graphicData uri="http://schemas.openxmlformats.org/drawingml/2006/table">
            <a:tbl>
              <a:tblPr firstRow="1" bandRow="1">
                <a:tableStyleId>{BDBED569-4797-4DF1-A0F4-6AAB3CD982D8}</a:tableStyleId>
              </a:tblPr>
              <a:tblGrid>
                <a:gridCol w="11082776">
                  <a:extLst>
                    <a:ext uri="{9D8B030D-6E8A-4147-A177-3AD203B41FA5}">
                      <a16:colId xmlns:a16="http://schemas.microsoft.com/office/drawing/2014/main" val="2450360910"/>
                    </a:ext>
                  </a:extLst>
                </a:gridCol>
              </a:tblGrid>
              <a:tr h="370840">
                <a:tc>
                  <a:txBody>
                    <a:bodyPr/>
                    <a:lstStyle/>
                    <a:p>
                      <a:endParaRPr lang="pl-PL" dirty="0"/>
                    </a:p>
                  </a:txBody>
                  <a:tcPr/>
                </a:tc>
                <a:extLst>
                  <a:ext uri="{0D108BD9-81ED-4DB2-BD59-A6C34878D82A}">
                    <a16:rowId xmlns:a16="http://schemas.microsoft.com/office/drawing/2014/main" val="697228061"/>
                  </a:ext>
                </a:extLst>
              </a:tr>
            </a:tbl>
          </a:graphicData>
        </a:graphic>
      </p:graphicFrame>
      <p:graphicFrame>
        <p:nvGraphicFramePr>
          <p:cNvPr id="12" name="Tabela 11">
            <a:extLst>
              <a:ext uri="{FF2B5EF4-FFF2-40B4-BE49-F238E27FC236}">
                <a16:creationId xmlns:a16="http://schemas.microsoft.com/office/drawing/2014/main" id="{0F55AA7F-E2AE-2903-663D-44EF36AE31D2}"/>
              </a:ext>
            </a:extLst>
          </p:cNvPr>
          <p:cNvGraphicFramePr>
            <a:graphicFrameLocks noGrp="1"/>
          </p:cNvGraphicFramePr>
          <p:nvPr>
            <p:extLst>
              <p:ext uri="{D42A27DB-BD31-4B8C-83A1-F6EECF244321}">
                <p14:modId xmlns:p14="http://schemas.microsoft.com/office/powerpoint/2010/main" val="2116243724"/>
              </p:ext>
            </p:extLst>
          </p:nvPr>
        </p:nvGraphicFramePr>
        <p:xfrm>
          <a:off x="527977" y="2153369"/>
          <a:ext cx="11088000" cy="370800"/>
        </p:xfrm>
        <a:graphic>
          <a:graphicData uri="http://schemas.openxmlformats.org/drawingml/2006/table">
            <a:tbl>
              <a:tblPr>
                <a:tableStyleId>{BDBED569-4797-4DF1-A0F4-6AAB3CD982D8}</a:tableStyleId>
              </a:tblPr>
              <a:tblGrid>
                <a:gridCol w="396000">
                  <a:extLst>
                    <a:ext uri="{9D8B030D-6E8A-4147-A177-3AD203B41FA5}">
                      <a16:colId xmlns:a16="http://schemas.microsoft.com/office/drawing/2014/main" val="2120210378"/>
                    </a:ext>
                  </a:extLst>
                </a:gridCol>
                <a:gridCol w="396000">
                  <a:extLst>
                    <a:ext uri="{9D8B030D-6E8A-4147-A177-3AD203B41FA5}">
                      <a16:colId xmlns:a16="http://schemas.microsoft.com/office/drawing/2014/main" val="2171169029"/>
                    </a:ext>
                  </a:extLst>
                </a:gridCol>
                <a:gridCol w="396000">
                  <a:extLst>
                    <a:ext uri="{9D8B030D-6E8A-4147-A177-3AD203B41FA5}">
                      <a16:colId xmlns:a16="http://schemas.microsoft.com/office/drawing/2014/main" val="3132091136"/>
                    </a:ext>
                  </a:extLst>
                </a:gridCol>
                <a:gridCol w="396000">
                  <a:extLst>
                    <a:ext uri="{9D8B030D-6E8A-4147-A177-3AD203B41FA5}">
                      <a16:colId xmlns:a16="http://schemas.microsoft.com/office/drawing/2014/main" val="1868627069"/>
                    </a:ext>
                  </a:extLst>
                </a:gridCol>
                <a:gridCol w="396000">
                  <a:extLst>
                    <a:ext uri="{9D8B030D-6E8A-4147-A177-3AD203B41FA5}">
                      <a16:colId xmlns:a16="http://schemas.microsoft.com/office/drawing/2014/main" val="1761166580"/>
                    </a:ext>
                  </a:extLst>
                </a:gridCol>
                <a:gridCol w="396000">
                  <a:extLst>
                    <a:ext uri="{9D8B030D-6E8A-4147-A177-3AD203B41FA5}">
                      <a16:colId xmlns:a16="http://schemas.microsoft.com/office/drawing/2014/main" val="1296620990"/>
                    </a:ext>
                  </a:extLst>
                </a:gridCol>
                <a:gridCol w="396000">
                  <a:extLst>
                    <a:ext uri="{9D8B030D-6E8A-4147-A177-3AD203B41FA5}">
                      <a16:colId xmlns:a16="http://schemas.microsoft.com/office/drawing/2014/main" val="3187656057"/>
                    </a:ext>
                  </a:extLst>
                </a:gridCol>
                <a:gridCol w="396000">
                  <a:extLst>
                    <a:ext uri="{9D8B030D-6E8A-4147-A177-3AD203B41FA5}">
                      <a16:colId xmlns:a16="http://schemas.microsoft.com/office/drawing/2014/main" val="3296477701"/>
                    </a:ext>
                  </a:extLst>
                </a:gridCol>
                <a:gridCol w="396000">
                  <a:extLst>
                    <a:ext uri="{9D8B030D-6E8A-4147-A177-3AD203B41FA5}">
                      <a16:colId xmlns:a16="http://schemas.microsoft.com/office/drawing/2014/main" val="2469475929"/>
                    </a:ext>
                  </a:extLst>
                </a:gridCol>
                <a:gridCol w="396000">
                  <a:extLst>
                    <a:ext uri="{9D8B030D-6E8A-4147-A177-3AD203B41FA5}">
                      <a16:colId xmlns:a16="http://schemas.microsoft.com/office/drawing/2014/main" val="9131209"/>
                    </a:ext>
                  </a:extLst>
                </a:gridCol>
                <a:gridCol w="396000">
                  <a:extLst>
                    <a:ext uri="{9D8B030D-6E8A-4147-A177-3AD203B41FA5}">
                      <a16:colId xmlns:a16="http://schemas.microsoft.com/office/drawing/2014/main" val="545507542"/>
                    </a:ext>
                  </a:extLst>
                </a:gridCol>
                <a:gridCol w="396000">
                  <a:extLst>
                    <a:ext uri="{9D8B030D-6E8A-4147-A177-3AD203B41FA5}">
                      <a16:colId xmlns:a16="http://schemas.microsoft.com/office/drawing/2014/main" val="3057957881"/>
                    </a:ext>
                  </a:extLst>
                </a:gridCol>
                <a:gridCol w="396000">
                  <a:extLst>
                    <a:ext uri="{9D8B030D-6E8A-4147-A177-3AD203B41FA5}">
                      <a16:colId xmlns:a16="http://schemas.microsoft.com/office/drawing/2014/main" val="1147883551"/>
                    </a:ext>
                  </a:extLst>
                </a:gridCol>
                <a:gridCol w="396000">
                  <a:extLst>
                    <a:ext uri="{9D8B030D-6E8A-4147-A177-3AD203B41FA5}">
                      <a16:colId xmlns:a16="http://schemas.microsoft.com/office/drawing/2014/main" val="2553768193"/>
                    </a:ext>
                  </a:extLst>
                </a:gridCol>
                <a:gridCol w="396000">
                  <a:extLst>
                    <a:ext uri="{9D8B030D-6E8A-4147-A177-3AD203B41FA5}">
                      <a16:colId xmlns:a16="http://schemas.microsoft.com/office/drawing/2014/main" val="501855672"/>
                    </a:ext>
                  </a:extLst>
                </a:gridCol>
                <a:gridCol w="396000">
                  <a:extLst>
                    <a:ext uri="{9D8B030D-6E8A-4147-A177-3AD203B41FA5}">
                      <a16:colId xmlns:a16="http://schemas.microsoft.com/office/drawing/2014/main" val="2521643720"/>
                    </a:ext>
                  </a:extLst>
                </a:gridCol>
                <a:gridCol w="396000">
                  <a:extLst>
                    <a:ext uri="{9D8B030D-6E8A-4147-A177-3AD203B41FA5}">
                      <a16:colId xmlns:a16="http://schemas.microsoft.com/office/drawing/2014/main" val="2264653017"/>
                    </a:ext>
                  </a:extLst>
                </a:gridCol>
                <a:gridCol w="396000">
                  <a:extLst>
                    <a:ext uri="{9D8B030D-6E8A-4147-A177-3AD203B41FA5}">
                      <a16:colId xmlns:a16="http://schemas.microsoft.com/office/drawing/2014/main" val="2198734244"/>
                    </a:ext>
                  </a:extLst>
                </a:gridCol>
                <a:gridCol w="396000">
                  <a:extLst>
                    <a:ext uri="{9D8B030D-6E8A-4147-A177-3AD203B41FA5}">
                      <a16:colId xmlns:a16="http://schemas.microsoft.com/office/drawing/2014/main" val="1947780970"/>
                    </a:ext>
                  </a:extLst>
                </a:gridCol>
                <a:gridCol w="396000">
                  <a:extLst>
                    <a:ext uri="{9D8B030D-6E8A-4147-A177-3AD203B41FA5}">
                      <a16:colId xmlns:a16="http://schemas.microsoft.com/office/drawing/2014/main" val="682527472"/>
                    </a:ext>
                  </a:extLst>
                </a:gridCol>
                <a:gridCol w="396000">
                  <a:extLst>
                    <a:ext uri="{9D8B030D-6E8A-4147-A177-3AD203B41FA5}">
                      <a16:colId xmlns:a16="http://schemas.microsoft.com/office/drawing/2014/main" val="1959232739"/>
                    </a:ext>
                  </a:extLst>
                </a:gridCol>
                <a:gridCol w="396000">
                  <a:extLst>
                    <a:ext uri="{9D8B030D-6E8A-4147-A177-3AD203B41FA5}">
                      <a16:colId xmlns:a16="http://schemas.microsoft.com/office/drawing/2014/main" val="347761326"/>
                    </a:ext>
                  </a:extLst>
                </a:gridCol>
                <a:gridCol w="396000">
                  <a:extLst>
                    <a:ext uri="{9D8B030D-6E8A-4147-A177-3AD203B41FA5}">
                      <a16:colId xmlns:a16="http://schemas.microsoft.com/office/drawing/2014/main" val="1057161141"/>
                    </a:ext>
                  </a:extLst>
                </a:gridCol>
                <a:gridCol w="396000">
                  <a:extLst>
                    <a:ext uri="{9D8B030D-6E8A-4147-A177-3AD203B41FA5}">
                      <a16:colId xmlns:a16="http://schemas.microsoft.com/office/drawing/2014/main" val="1801235950"/>
                    </a:ext>
                  </a:extLst>
                </a:gridCol>
                <a:gridCol w="396000">
                  <a:extLst>
                    <a:ext uri="{9D8B030D-6E8A-4147-A177-3AD203B41FA5}">
                      <a16:colId xmlns:a16="http://schemas.microsoft.com/office/drawing/2014/main" val="189782651"/>
                    </a:ext>
                  </a:extLst>
                </a:gridCol>
                <a:gridCol w="396000">
                  <a:extLst>
                    <a:ext uri="{9D8B030D-6E8A-4147-A177-3AD203B41FA5}">
                      <a16:colId xmlns:a16="http://schemas.microsoft.com/office/drawing/2014/main" val="3305071964"/>
                    </a:ext>
                  </a:extLst>
                </a:gridCol>
                <a:gridCol w="396000">
                  <a:extLst>
                    <a:ext uri="{9D8B030D-6E8A-4147-A177-3AD203B41FA5}">
                      <a16:colId xmlns:a16="http://schemas.microsoft.com/office/drawing/2014/main" val="1029718564"/>
                    </a:ext>
                  </a:extLst>
                </a:gridCol>
                <a:gridCol w="396000">
                  <a:extLst>
                    <a:ext uri="{9D8B030D-6E8A-4147-A177-3AD203B41FA5}">
                      <a16:colId xmlns:a16="http://schemas.microsoft.com/office/drawing/2014/main" val="3677219403"/>
                    </a:ext>
                  </a:extLst>
                </a:gridCol>
              </a:tblGrid>
              <a:tr h="370800">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dirty="0">
                          <a:effectLst/>
                        </a:rPr>
                        <a:t> </a:t>
                      </a:r>
                      <a:endParaRPr lang="pl-P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dirty="0">
                          <a:effectLst/>
                        </a:rPr>
                        <a:t> </a:t>
                      </a:r>
                      <a:endParaRPr lang="pl-P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dirty="0">
                          <a:effectLst/>
                        </a:rPr>
                        <a:t> </a:t>
                      </a:r>
                      <a:endParaRPr lang="pl-P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a:effectLst/>
                        </a:rPr>
                        <a:t> </a:t>
                      </a:r>
                      <a:endParaRPr lang="pl-PL" sz="11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1100" dirty="0">
                          <a:effectLst/>
                        </a:rPr>
                        <a:t> </a:t>
                      </a:r>
                      <a:endParaRPr lang="pl-P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2819104"/>
                  </a:ext>
                </a:extLst>
              </a:tr>
            </a:tbl>
          </a:graphicData>
        </a:graphic>
      </p:graphicFrame>
    </p:spTree>
    <p:extLst>
      <p:ext uri="{BB962C8B-B14F-4D97-AF65-F5344CB8AC3E}">
        <p14:creationId xmlns:p14="http://schemas.microsoft.com/office/powerpoint/2010/main" val="128268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04139" y="594667"/>
            <a:ext cx="11521280" cy="5977214"/>
          </a:xfrm>
        </p:spPr>
        <p:txBody>
          <a:bodyPr>
            <a:noAutofit/>
          </a:bodyPr>
          <a:lstStyle/>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RODZAJ SKŁADANEGO WNIOSKU</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Zaznacz tylko jedną odpowiedź</a:t>
            </a:r>
          </a:p>
          <a:p>
            <a:pPr marL="45720" indent="0" algn="l">
              <a:lnSpc>
                <a:spcPct val="100000"/>
              </a:lnSpc>
              <a:spcBef>
                <a:spcPts val="0"/>
              </a:spcBef>
              <a:buNone/>
            </a:pPr>
            <a:endParaRPr lang="pl-PL" i="1" dirty="0">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	Składam wniosek pierwszy raz</a:t>
            </a:r>
          </a:p>
          <a:p>
            <a:pPr marL="45720" indent="0" algn="l">
              <a:lnSpc>
                <a:spcPct val="100000"/>
              </a:lnSpc>
              <a:spcBef>
                <a:spcPts val="0"/>
              </a:spcBef>
              <a:buNone/>
            </a:pPr>
            <a:r>
              <a:rPr lang="pl-PL" dirty="0">
                <a:effectLst/>
                <a:latin typeface="Calibri" panose="020F0502020204030204" pitchFamily="34" charset="0"/>
                <a:ea typeface="Calibri" panose="020F0502020204030204" pitchFamily="34" charset="0"/>
                <a:cs typeface="Times New Roman" panose="02020603050405020304" pitchFamily="18" charset="0"/>
              </a:rPr>
              <a:t>	</a:t>
            </a:r>
          </a:p>
          <a:p>
            <a:pPr marL="45720" indent="0" algn="l">
              <a:lnSpc>
                <a:spcPct val="100000"/>
              </a:lnSpc>
              <a:spcBef>
                <a:spcPts val="0"/>
              </a:spcBef>
              <a:buNone/>
            </a:pPr>
            <a:r>
              <a:rPr lang="pl-PL" dirty="0">
                <a:latin typeface="Calibri" panose="020F0502020204030204" pitchFamily="34" charset="0"/>
                <a:ea typeface="Calibri" panose="020F0502020204030204" pitchFamily="34" charset="0"/>
                <a:cs typeface="Times New Roman" panose="02020603050405020304" pitchFamily="18" charset="0"/>
              </a:rPr>
              <a:t>	</a:t>
            </a:r>
            <a:r>
              <a:rPr lang="pl-PL" dirty="0">
                <a:effectLst/>
                <a:latin typeface="Calibri" panose="020F0502020204030204" pitchFamily="34" charset="0"/>
                <a:ea typeface="Calibri" panose="020F0502020204030204" pitchFamily="34" charset="0"/>
                <a:cs typeface="Times New Roman" panose="02020603050405020304" pitchFamily="18" charset="0"/>
              </a:rPr>
              <a:t>Składam kolejny wniosek, a dane mojego gospodarstwa domowego i jego członków się nie zmieniły</a:t>
            </a:r>
            <a:endParaRPr lang="pl-PL" i="1" dirty="0">
              <a:latin typeface="Calibri" panose="020F0502020204030204" pitchFamily="34" charset="0"/>
              <a:ea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45720" indent="0" algn="l">
              <a:lnSpc>
                <a:spcPct val="100000"/>
              </a:lnSpc>
              <a:spcBef>
                <a:spcPts val="0"/>
              </a:spcBef>
              <a:buNone/>
            </a:pPr>
            <a:r>
              <a:rPr lang="pl-PL" dirty="0">
                <a:latin typeface="Calibri" panose="020F0502020204030204" pitchFamily="34" charset="0"/>
                <a:ea typeface="Calibri" panose="020F0502020204030204" pitchFamily="34" charset="0"/>
                <a:cs typeface="Times New Roman" panose="02020603050405020304" pitchFamily="18" charset="0"/>
              </a:rPr>
              <a:t>	</a:t>
            </a:r>
            <a:r>
              <a:rPr lang="pl-PL" dirty="0">
                <a:effectLst/>
                <a:latin typeface="Calibri" panose="020F0502020204030204" pitchFamily="34" charset="0"/>
                <a:ea typeface="Calibri" panose="020F0502020204030204" pitchFamily="34" charset="0"/>
                <a:cs typeface="Times New Roman" panose="02020603050405020304" pitchFamily="18" charset="0"/>
              </a:rPr>
              <a:t>Składam kolejny wniosek, a dane gospodarstwa domowego lub jego członków się zmieniły</a:t>
            </a:r>
          </a:p>
          <a:p>
            <a:pPr marL="45720" indent="0" algn="l">
              <a:lnSpc>
                <a:spcPct val="100000"/>
              </a:lnSpc>
              <a:spcBef>
                <a:spcPts val="0"/>
              </a:spcBef>
              <a:buNone/>
            </a:pPr>
            <a:endParaRPr lang="pl-PL"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 indent="0" algn="l">
              <a:lnSpc>
                <a:spcPct val="100000"/>
              </a:lnSpc>
              <a:spcBef>
                <a:spcPts val="0"/>
              </a:spcBef>
              <a:buNone/>
            </a:pPr>
            <a:endParaRPr lang="pl-PL" i="1" dirty="0">
              <a:effectLst/>
              <a:latin typeface="Calibri" panose="020F0502020204030204" pitchFamily="34" charset="0"/>
              <a:ea typeface="Calibri" panose="020F0502020204030204" pitchFamily="34" charset="0"/>
              <a:cs typeface="Times New Roman" panose="02020603050405020304" pitchFamily="18" charset="0"/>
            </a:endParaRPr>
          </a:p>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ZAŁĄCZNIKI</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Wypełnij i dołącz:</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a:t>
            </a:r>
            <a:r>
              <a:rPr lang="pl-PL" b="1" i="1" dirty="0">
                <a:solidFill>
                  <a:schemeClr val="tx1"/>
                </a:solidFill>
                <a:effectLst/>
                <a:latin typeface="Calibri" panose="020F0502020204030204" pitchFamily="34" charset="0"/>
                <a:cs typeface="Calibri" panose="020F0502020204030204" pitchFamily="34" charset="0"/>
              </a:rPr>
              <a:t>załącznik nr 1</a:t>
            </a:r>
            <a:r>
              <a:rPr lang="pl-PL" i="1" dirty="0">
                <a:solidFill>
                  <a:schemeClr val="tx1"/>
                </a:solidFill>
                <a:effectLst/>
                <a:latin typeface="Calibri" panose="020F0502020204030204" pitchFamily="34" charset="0"/>
                <a:cs typeface="Calibri" panose="020F0502020204030204" pitchFamily="34" charset="0"/>
              </a:rPr>
              <a:t>, jeśli:</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 składasz wniosek pierwszy raz, lub</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 zmieniły się dane twojego gospodarstwa i jego członków,</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a:t>
            </a:r>
            <a:r>
              <a:rPr lang="pl-PL" b="1" i="1" dirty="0">
                <a:solidFill>
                  <a:schemeClr val="tx1"/>
                </a:solidFill>
                <a:effectLst/>
                <a:latin typeface="Calibri" panose="020F0502020204030204" pitchFamily="34" charset="0"/>
                <a:cs typeface="Calibri" panose="020F0502020204030204" pitchFamily="34" charset="0"/>
              </a:rPr>
              <a:t>załącznik nr 2</a:t>
            </a:r>
            <a:r>
              <a:rPr lang="pl-PL" i="1" dirty="0">
                <a:solidFill>
                  <a:schemeClr val="tx1"/>
                </a:solidFill>
                <a:effectLst/>
                <a:latin typeface="Calibri" panose="020F0502020204030204" pitchFamily="34" charset="0"/>
                <a:cs typeface="Calibri" panose="020F0502020204030204" pitchFamily="34" charset="0"/>
              </a:rPr>
              <a:t>, jeśli przekazana faktura obejmuje okres wykraczający poza 2023 rok,</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a:t>
            </a:r>
            <a:r>
              <a:rPr lang="pl-PL" b="1" i="1" dirty="0">
                <a:solidFill>
                  <a:schemeClr val="tx1"/>
                </a:solidFill>
                <a:effectLst/>
                <a:latin typeface="Calibri" panose="020F0502020204030204" pitchFamily="34" charset="0"/>
                <a:cs typeface="Calibri" panose="020F0502020204030204" pitchFamily="34" charset="0"/>
              </a:rPr>
              <a:t>załącznik nr 3</a:t>
            </a:r>
            <a:r>
              <a:rPr lang="pl-PL" i="1" dirty="0">
                <a:solidFill>
                  <a:schemeClr val="tx1"/>
                </a:solidFill>
                <a:effectLst/>
                <a:latin typeface="Calibri" panose="020F0502020204030204" pitchFamily="34" charset="0"/>
                <a:cs typeface="Calibri" panose="020F0502020204030204" pitchFamily="34" charset="0"/>
              </a:rPr>
              <a:t>, jeśli składasz wniosek po 29 lutego 2024 roku.</a:t>
            </a:r>
          </a:p>
          <a:p>
            <a:pPr marL="45720" indent="0" algn="l">
              <a:lnSpc>
                <a:spcPct val="100000"/>
              </a:lnSpc>
              <a:spcBef>
                <a:spcPts val="0"/>
              </a:spcBef>
              <a:buNone/>
            </a:pPr>
            <a:endParaRPr lang="pl-PL" i="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35004" y="8837"/>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28</a:t>
            </a:fld>
            <a:endParaRPr lang="pl-PL" noProof="0"/>
          </a:p>
        </p:txBody>
      </p:sp>
      <p:sp>
        <p:nvSpPr>
          <p:cNvPr id="16" name="Prostokąt 15">
            <a:extLst>
              <a:ext uri="{FF2B5EF4-FFF2-40B4-BE49-F238E27FC236}">
                <a16:creationId xmlns:a16="http://schemas.microsoft.com/office/drawing/2014/main" id="{DED1E7B5-3B18-1303-99DA-DF82695B0EA8}"/>
              </a:ext>
            </a:extLst>
          </p:cNvPr>
          <p:cNvSpPr/>
          <p:nvPr/>
        </p:nvSpPr>
        <p:spPr>
          <a:xfrm>
            <a:off x="623392" y="1556792"/>
            <a:ext cx="504056"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2A9F57D9-6848-CF0A-381A-6838A45B115E}"/>
              </a:ext>
            </a:extLst>
          </p:cNvPr>
          <p:cNvSpPr/>
          <p:nvPr/>
        </p:nvSpPr>
        <p:spPr>
          <a:xfrm>
            <a:off x="623392" y="2228354"/>
            <a:ext cx="504056"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22AE9EBC-ECCE-87AB-E6EA-0042A367BD93}"/>
              </a:ext>
            </a:extLst>
          </p:cNvPr>
          <p:cNvSpPr/>
          <p:nvPr/>
        </p:nvSpPr>
        <p:spPr>
          <a:xfrm>
            <a:off x="623392" y="2899917"/>
            <a:ext cx="504056"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4853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Załączane dokumenty</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Wpisz poniżej załączniki (nr 1, 1a, 1b, 2 lub 3) do wniosku oraz załączane faktury dokumentujące</a:t>
            </a:r>
            <a:r>
              <a:rPr lang="pl-PL" i="1" u="sng" dirty="0">
                <a:solidFill>
                  <a:schemeClr val="tx1"/>
                </a:solidFill>
                <a:effectLst/>
                <a:latin typeface="Calibri" panose="020F0502020204030204" pitchFamily="34" charset="0"/>
                <a:cs typeface="Calibri" panose="020F0502020204030204" pitchFamily="34" charset="0"/>
              </a:rPr>
              <a:t> dostarczenie paliw gazowych i dowody ich opłacenia. </a:t>
            </a:r>
            <a:r>
              <a:rPr lang="pl-PL" i="1" dirty="0">
                <a:solidFill>
                  <a:schemeClr val="tx1"/>
                </a:solidFill>
                <a:effectLst/>
                <a:latin typeface="Calibri" panose="020F0502020204030204" pitchFamily="34" charset="0"/>
                <a:cs typeface="Calibri" panose="020F0502020204030204" pitchFamily="34" charset="0"/>
              </a:rPr>
              <a:t>Dokumenty te są niezbędne do złożenia wniosku. </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Jeśli chcesz, możesz załączyć inne dodatkowe dokumenty.</a:t>
            </a: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29</a:t>
            </a:fld>
            <a:endParaRPr lang="pl-PL" noProof="0"/>
          </a:p>
        </p:txBody>
      </p:sp>
      <p:graphicFrame>
        <p:nvGraphicFramePr>
          <p:cNvPr id="4" name="Tabela 3">
            <a:extLst>
              <a:ext uri="{FF2B5EF4-FFF2-40B4-BE49-F238E27FC236}">
                <a16:creationId xmlns:a16="http://schemas.microsoft.com/office/drawing/2014/main" id="{A3E29D26-207A-ABF3-98BA-0EDC30511DDA}"/>
              </a:ext>
            </a:extLst>
          </p:cNvPr>
          <p:cNvGraphicFramePr>
            <a:graphicFrameLocks noGrp="1"/>
          </p:cNvGraphicFramePr>
          <p:nvPr>
            <p:extLst>
              <p:ext uri="{D42A27DB-BD31-4B8C-83A1-F6EECF244321}">
                <p14:modId xmlns:p14="http://schemas.microsoft.com/office/powerpoint/2010/main" val="3916321501"/>
              </p:ext>
            </p:extLst>
          </p:nvPr>
        </p:nvGraphicFramePr>
        <p:xfrm>
          <a:off x="707763" y="1923733"/>
          <a:ext cx="10657184" cy="4674870"/>
        </p:xfrm>
        <a:graphic>
          <a:graphicData uri="http://schemas.openxmlformats.org/drawingml/2006/table">
            <a:tbl>
              <a:tblPr firstRow="1" firstCol="1" bandRow="1">
                <a:tableStyleId>{BDBED569-4797-4DF1-A0F4-6AAB3CD982D8}</a:tableStyleId>
              </a:tblPr>
              <a:tblGrid>
                <a:gridCol w="582135">
                  <a:extLst>
                    <a:ext uri="{9D8B030D-6E8A-4147-A177-3AD203B41FA5}">
                      <a16:colId xmlns:a16="http://schemas.microsoft.com/office/drawing/2014/main" val="2376971760"/>
                    </a:ext>
                  </a:extLst>
                </a:gridCol>
                <a:gridCol w="10075049">
                  <a:extLst>
                    <a:ext uri="{9D8B030D-6E8A-4147-A177-3AD203B41FA5}">
                      <a16:colId xmlns:a16="http://schemas.microsoft.com/office/drawing/2014/main" val="4234524390"/>
                    </a:ext>
                  </a:extLst>
                </a:gridCol>
              </a:tblGrid>
              <a:tr h="300150">
                <a:tc>
                  <a:txBody>
                    <a:bodyPr/>
                    <a:lstStyle/>
                    <a:p>
                      <a:pPr algn="ctr">
                        <a:lnSpc>
                          <a:spcPct val="107000"/>
                        </a:lnSpc>
                        <a:spcBef>
                          <a:spcPts val="800"/>
                        </a:spcBef>
                        <a:spcAft>
                          <a:spcPts val="800"/>
                        </a:spcAft>
                      </a:pPr>
                      <a:r>
                        <a:rPr lang="pl-PL" sz="2000" b="0" dirty="0">
                          <a:effectLst/>
                        </a:rPr>
                        <a:t>1.</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197890"/>
                  </a:ext>
                </a:extLst>
              </a:tr>
              <a:tr h="300150">
                <a:tc>
                  <a:txBody>
                    <a:bodyPr/>
                    <a:lstStyle/>
                    <a:p>
                      <a:pPr algn="ctr">
                        <a:lnSpc>
                          <a:spcPct val="107000"/>
                        </a:lnSpc>
                        <a:spcBef>
                          <a:spcPts val="800"/>
                        </a:spcBef>
                        <a:spcAft>
                          <a:spcPts val="800"/>
                        </a:spcAft>
                      </a:pPr>
                      <a:r>
                        <a:rPr lang="pl-PL" sz="2000" b="0" dirty="0">
                          <a:effectLst/>
                        </a:rPr>
                        <a:t>2.</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371528"/>
                  </a:ext>
                </a:extLst>
              </a:tr>
              <a:tr h="300150">
                <a:tc>
                  <a:txBody>
                    <a:bodyPr/>
                    <a:lstStyle/>
                    <a:p>
                      <a:pPr algn="ctr">
                        <a:lnSpc>
                          <a:spcPct val="107000"/>
                        </a:lnSpc>
                        <a:spcBef>
                          <a:spcPts val="800"/>
                        </a:spcBef>
                        <a:spcAft>
                          <a:spcPts val="800"/>
                        </a:spcAft>
                      </a:pPr>
                      <a:r>
                        <a:rPr lang="pl-PL" sz="2000" b="0" dirty="0">
                          <a:effectLst/>
                        </a:rPr>
                        <a:t>3.</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7288369"/>
                  </a:ext>
                </a:extLst>
              </a:tr>
              <a:tr h="300150">
                <a:tc>
                  <a:txBody>
                    <a:bodyPr/>
                    <a:lstStyle/>
                    <a:p>
                      <a:pPr algn="ctr">
                        <a:lnSpc>
                          <a:spcPct val="107000"/>
                        </a:lnSpc>
                        <a:spcBef>
                          <a:spcPts val="800"/>
                        </a:spcBef>
                        <a:spcAft>
                          <a:spcPts val="800"/>
                        </a:spcAft>
                      </a:pPr>
                      <a:r>
                        <a:rPr lang="pl-PL" sz="2000" b="0" dirty="0">
                          <a:effectLst/>
                        </a:rPr>
                        <a:t>4.</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244932"/>
                  </a:ext>
                </a:extLst>
              </a:tr>
              <a:tr h="300150">
                <a:tc>
                  <a:txBody>
                    <a:bodyPr/>
                    <a:lstStyle/>
                    <a:p>
                      <a:pPr algn="ctr">
                        <a:lnSpc>
                          <a:spcPct val="107000"/>
                        </a:lnSpc>
                        <a:spcBef>
                          <a:spcPts val="800"/>
                        </a:spcBef>
                        <a:spcAft>
                          <a:spcPts val="800"/>
                        </a:spcAft>
                      </a:pPr>
                      <a:r>
                        <a:rPr lang="pl-PL" sz="2000" b="0" dirty="0">
                          <a:effectLst/>
                        </a:rPr>
                        <a:t>5.</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479598"/>
                  </a:ext>
                </a:extLst>
              </a:tr>
              <a:tr h="300150">
                <a:tc>
                  <a:txBody>
                    <a:bodyPr/>
                    <a:lstStyle/>
                    <a:p>
                      <a:pPr algn="ctr">
                        <a:lnSpc>
                          <a:spcPct val="107000"/>
                        </a:lnSpc>
                        <a:spcBef>
                          <a:spcPts val="800"/>
                        </a:spcBef>
                        <a:spcAft>
                          <a:spcPts val="800"/>
                        </a:spcAft>
                      </a:pPr>
                      <a:r>
                        <a:rPr lang="pl-PL" sz="2000" b="0" dirty="0">
                          <a:effectLst/>
                        </a:rPr>
                        <a:t>6.</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122412"/>
                  </a:ext>
                </a:extLst>
              </a:tr>
              <a:tr h="300150">
                <a:tc>
                  <a:txBody>
                    <a:bodyPr/>
                    <a:lstStyle/>
                    <a:p>
                      <a:pPr algn="ctr">
                        <a:lnSpc>
                          <a:spcPct val="107000"/>
                        </a:lnSpc>
                        <a:spcBef>
                          <a:spcPts val="800"/>
                        </a:spcBef>
                        <a:spcAft>
                          <a:spcPts val="800"/>
                        </a:spcAft>
                      </a:pPr>
                      <a:r>
                        <a:rPr lang="pl-PL" sz="2000" b="0" dirty="0">
                          <a:effectLst/>
                        </a:rPr>
                        <a:t>7.</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2888743"/>
                  </a:ext>
                </a:extLst>
              </a:tr>
              <a:tr h="300150">
                <a:tc>
                  <a:txBody>
                    <a:bodyPr/>
                    <a:lstStyle/>
                    <a:p>
                      <a:pPr algn="ctr">
                        <a:lnSpc>
                          <a:spcPct val="107000"/>
                        </a:lnSpc>
                        <a:spcBef>
                          <a:spcPts val="800"/>
                        </a:spcBef>
                        <a:spcAft>
                          <a:spcPts val="800"/>
                        </a:spcAft>
                      </a:pPr>
                      <a:r>
                        <a:rPr lang="pl-PL" sz="2000" b="0" dirty="0">
                          <a:effectLst/>
                        </a:rPr>
                        <a:t>8.</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363932"/>
                  </a:ext>
                </a:extLst>
              </a:tr>
              <a:tr h="300150">
                <a:tc>
                  <a:txBody>
                    <a:bodyPr/>
                    <a:lstStyle/>
                    <a:p>
                      <a:pPr algn="ctr">
                        <a:lnSpc>
                          <a:spcPct val="107000"/>
                        </a:lnSpc>
                        <a:spcBef>
                          <a:spcPts val="800"/>
                        </a:spcBef>
                        <a:spcAft>
                          <a:spcPts val="800"/>
                        </a:spcAft>
                      </a:pPr>
                      <a:r>
                        <a:rPr lang="pl-PL" sz="2000" b="0" dirty="0">
                          <a:effectLst/>
                        </a:rPr>
                        <a:t>9.</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9670050"/>
                  </a:ext>
                </a:extLst>
              </a:tr>
              <a:tr h="300150">
                <a:tc>
                  <a:txBody>
                    <a:bodyPr/>
                    <a:lstStyle/>
                    <a:p>
                      <a:pPr algn="ctr">
                        <a:lnSpc>
                          <a:spcPct val="107000"/>
                        </a:lnSpc>
                        <a:spcBef>
                          <a:spcPts val="800"/>
                        </a:spcBef>
                        <a:spcAft>
                          <a:spcPts val="800"/>
                        </a:spcAft>
                      </a:pPr>
                      <a:r>
                        <a:rPr lang="pl-PL" sz="2000" b="0" dirty="0">
                          <a:effectLst/>
                        </a:rPr>
                        <a:t>10.</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0143751"/>
                  </a:ext>
                </a:extLst>
              </a:tr>
              <a:tr h="300150">
                <a:tc>
                  <a:txBody>
                    <a:bodyPr/>
                    <a:lstStyle/>
                    <a:p>
                      <a:pPr algn="ctr">
                        <a:lnSpc>
                          <a:spcPct val="107000"/>
                        </a:lnSpc>
                        <a:spcBef>
                          <a:spcPts val="800"/>
                        </a:spcBef>
                        <a:spcAft>
                          <a:spcPts val="800"/>
                        </a:spcAft>
                      </a:pPr>
                      <a:r>
                        <a:rPr lang="pl-PL" sz="2000" b="0" dirty="0">
                          <a:effectLst/>
                        </a:rPr>
                        <a:t>11.</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6159719"/>
                  </a:ext>
                </a:extLst>
              </a:tr>
              <a:tr h="300150">
                <a:tc>
                  <a:txBody>
                    <a:bodyPr/>
                    <a:lstStyle/>
                    <a:p>
                      <a:pPr algn="ctr">
                        <a:lnSpc>
                          <a:spcPct val="107000"/>
                        </a:lnSpc>
                        <a:spcBef>
                          <a:spcPts val="800"/>
                        </a:spcBef>
                        <a:spcAft>
                          <a:spcPts val="800"/>
                        </a:spcAft>
                      </a:pPr>
                      <a:r>
                        <a:rPr lang="pl-PL" sz="2000" b="0" dirty="0">
                          <a:effectLst/>
                        </a:rPr>
                        <a:t>12.</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1793126"/>
                  </a:ext>
                </a:extLst>
              </a:tr>
              <a:tr h="300150">
                <a:tc>
                  <a:txBody>
                    <a:bodyPr/>
                    <a:lstStyle/>
                    <a:p>
                      <a:pPr algn="ctr">
                        <a:lnSpc>
                          <a:spcPct val="107000"/>
                        </a:lnSpc>
                        <a:spcBef>
                          <a:spcPts val="800"/>
                        </a:spcBef>
                        <a:spcAft>
                          <a:spcPts val="800"/>
                        </a:spcAft>
                      </a:pPr>
                      <a:r>
                        <a:rPr lang="pl-PL" sz="2000" b="0" dirty="0">
                          <a:effectLst/>
                        </a:rPr>
                        <a:t>13.</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566671"/>
                  </a:ext>
                </a:extLst>
              </a:tr>
              <a:tr h="300150">
                <a:tc>
                  <a:txBody>
                    <a:bodyPr/>
                    <a:lstStyle/>
                    <a:p>
                      <a:pPr algn="ctr">
                        <a:lnSpc>
                          <a:spcPct val="107000"/>
                        </a:lnSpc>
                        <a:spcBef>
                          <a:spcPts val="800"/>
                        </a:spcBef>
                        <a:spcAft>
                          <a:spcPts val="800"/>
                        </a:spcAft>
                      </a:pPr>
                      <a:r>
                        <a:rPr lang="pl-PL" sz="2000" b="0" dirty="0">
                          <a:effectLst/>
                        </a:rPr>
                        <a:t>14.</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189619"/>
                  </a:ext>
                </a:extLst>
              </a:tr>
              <a:tr h="300150">
                <a:tc>
                  <a:txBody>
                    <a:bodyPr/>
                    <a:lstStyle/>
                    <a:p>
                      <a:pPr algn="ctr">
                        <a:lnSpc>
                          <a:spcPct val="107000"/>
                        </a:lnSpc>
                        <a:spcBef>
                          <a:spcPts val="800"/>
                        </a:spcBef>
                        <a:spcAft>
                          <a:spcPts val="800"/>
                        </a:spcAft>
                      </a:pPr>
                      <a:r>
                        <a:rPr lang="pl-PL" sz="2000" b="0" dirty="0">
                          <a:effectLst/>
                        </a:rPr>
                        <a:t>15.</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432000"/>
                  </a:ext>
                </a:extLst>
              </a:tr>
            </a:tbl>
          </a:graphicData>
        </a:graphic>
      </p:graphicFrame>
    </p:spTree>
    <p:extLst>
      <p:ext uri="{BB962C8B-B14F-4D97-AF65-F5344CB8AC3E}">
        <p14:creationId xmlns:p14="http://schemas.microsoft.com/office/powerpoint/2010/main" val="187768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155E06-82C4-D1AB-15C0-30856F79B5E9}"/>
              </a:ext>
            </a:extLst>
          </p:cNvPr>
          <p:cNvSpPr>
            <a:spLocks noGrp="1"/>
          </p:cNvSpPr>
          <p:nvPr>
            <p:ph type="title"/>
          </p:nvPr>
        </p:nvSpPr>
        <p:spPr>
          <a:xfrm>
            <a:off x="550012" y="2484316"/>
            <a:ext cx="11091976" cy="1157848"/>
          </a:xfrm>
        </p:spPr>
        <p:txBody>
          <a:bodyPr>
            <a:noAutofit/>
          </a:bodyPr>
          <a:lstStyle/>
          <a:p>
            <a:pPr algn="ctr"/>
            <a:r>
              <a:rPr lang="pl-PL" sz="55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Dodatek gazowy czy refundacja VAT?</a:t>
            </a:r>
            <a:endParaRPr lang="pl-PL" sz="5500" b="1" i="1" cap="none" spc="0" dirty="0">
              <a:solidFill>
                <a:srgbClr val="002060"/>
              </a:solidFill>
            </a:endParaRPr>
          </a:p>
        </p:txBody>
      </p:sp>
      <p:sp>
        <p:nvSpPr>
          <p:cNvPr id="3" name="Symbol zastępczy numeru slajdu 2">
            <a:extLst>
              <a:ext uri="{FF2B5EF4-FFF2-40B4-BE49-F238E27FC236}">
                <a16:creationId xmlns:a16="http://schemas.microsoft.com/office/drawing/2014/main" id="{3A78ABF5-F255-9946-64EF-3099E630CBD6}"/>
              </a:ext>
            </a:extLst>
          </p:cNvPr>
          <p:cNvSpPr>
            <a:spLocks noGrp="1"/>
          </p:cNvSpPr>
          <p:nvPr>
            <p:ph type="sldNum" sz="quarter" idx="4"/>
          </p:nvPr>
        </p:nvSpPr>
        <p:spPr/>
        <p:txBody>
          <a:bodyPr/>
          <a:lstStyle/>
          <a:p>
            <a:pPr rtl="0"/>
            <a:fld id="{4FAB73BC-B049-4115-A692-8D63A059BFB8}" type="slidenum">
              <a:rPr lang="pl-PL" noProof="0" smtClean="0"/>
              <a:pPr rtl="0"/>
              <a:t>3</a:t>
            </a:fld>
            <a:endParaRPr lang="pl-PL" noProof="0"/>
          </a:p>
        </p:txBody>
      </p:sp>
    </p:spTree>
    <p:extLst>
      <p:ext uri="{BB962C8B-B14F-4D97-AF65-F5344CB8AC3E}">
        <p14:creationId xmlns:p14="http://schemas.microsoft.com/office/powerpoint/2010/main" val="280253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45720" indent="0" algn="l">
              <a:lnSpc>
                <a:spcPct val="100000"/>
              </a:lnSpc>
              <a:spcBef>
                <a:spcPts val="0"/>
              </a:spcBef>
              <a:buNone/>
            </a:pPr>
            <a:r>
              <a:rPr lang="pl-PL" sz="1800" b="1" dirty="0">
                <a:solidFill>
                  <a:schemeClr val="tx1"/>
                </a:solidFill>
                <a:effectLst/>
                <a:latin typeface="Calibri" panose="020F0502020204030204" pitchFamily="34" charset="0"/>
                <a:cs typeface="Calibri" panose="020F0502020204030204" pitchFamily="34" charset="0"/>
              </a:rPr>
              <a:t>OŚWIADCZENIA</a:t>
            </a: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Oświadczam, że: </a:t>
            </a: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 wszystkie podane we wniosku dane są zgodne z prawdą,</a:t>
            </a: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 wszystkie podane w załącznikach dane są zgodne z prawdą,</a:t>
            </a: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 jestem świadoma / świadomy odpowiedzialności karnej za złożenie fałszywego oświadczenia,</a:t>
            </a: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 głównym źródłem ogrzewania mojego gospodarstwa domowego jest jedno z następujących źródeł: </a:t>
            </a: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1800" dirty="0">
                <a:solidFill>
                  <a:schemeClr val="tx1"/>
                </a:solidFill>
                <a:effectLst/>
                <a:latin typeface="Calibri" panose="020F0502020204030204" pitchFamily="34" charset="0"/>
                <a:cs typeface="Calibri" panose="020F0502020204030204" pitchFamily="34" charset="0"/>
              </a:rPr>
              <a:t>kocioł gazowy / bojler gazowy / podgrzewacz gazowy przepływowy / kominek gazowy zasilane paliwami gazowymi, zgłoszone do centralnej ewidencji emisyjności budynków, o której mowa w art. 27a ust. 1 ustawy z dnia 21 listopada 2008 r. o wspieraniu termomodernizacji i remontów oraz o centralnej ewidencji emisyjności budynków (Dz. U. z 2021 r. poz. 554, z późn. zm.).</a:t>
            </a:r>
          </a:p>
          <a:p>
            <a:pPr marL="45720" indent="0" algn="l">
              <a:lnSpc>
                <a:spcPct val="100000"/>
              </a:lnSpc>
              <a:spcBef>
                <a:spcPts val="0"/>
              </a:spcBef>
              <a:buNone/>
            </a:pPr>
            <a:endParaRPr lang="pl-PL" sz="18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1800" i="1" dirty="0">
                <a:solidFill>
                  <a:schemeClr val="tx1"/>
                </a:solidFill>
                <a:effectLst/>
                <a:latin typeface="Calibri" panose="020F0502020204030204" pitchFamily="34" charset="0"/>
                <a:cs typeface="Calibri" panose="020F0502020204030204" pitchFamily="34" charset="0"/>
              </a:rPr>
              <a:t>Zgodnie z przepisami ustawy z dnia 21 listopada 2008 r. o wspieraniu termomodernizacji i remontów oraz o centralnej ewidencji emisyjności budynków każdy właściciel lub zarządca budynku ma obowiązek złożenia do centralnej ewidencji emisyjności budynków deklaracji o używanym źródle ciepła w budynkach.</a:t>
            </a:r>
          </a:p>
          <a:p>
            <a:pPr marL="45720" indent="0" algn="l">
              <a:lnSpc>
                <a:spcPct val="100000"/>
              </a:lnSpc>
              <a:spcBef>
                <a:spcPts val="0"/>
              </a:spcBef>
              <a:buNone/>
            </a:pPr>
            <a:endParaRPr lang="pl-PL" sz="1800" i="1" dirty="0">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 indent="0" algn="l">
              <a:lnSpc>
                <a:spcPct val="100000"/>
              </a:lnSpc>
              <a:spcBef>
                <a:spcPts val="0"/>
              </a:spcBef>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miejscowość                                    data: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pl-PL" sz="1800" dirty="0">
                <a:effectLst/>
                <a:latin typeface="Calibri" panose="020F0502020204030204" pitchFamily="34" charset="0"/>
                <a:ea typeface="Calibri" panose="020F0502020204030204" pitchFamily="34" charset="0"/>
                <a:cs typeface="Times New Roman" panose="02020603050405020304" pitchFamily="18" charset="0"/>
              </a:rPr>
              <a:t> / mm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rrrr</a:t>
            </a:r>
            <a:r>
              <a:rPr lang="pl-PL" sz="1800" dirty="0">
                <a:effectLst/>
                <a:latin typeface="Calibri" panose="020F0502020204030204" pitchFamily="34" charset="0"/>
                <a:ea typeface="Calibri" panose="020F0502020204030204" pitchFamily="34" charset="0"/>
                <a:cs typeface="Times New Roman" panose="02020603050405020304" pitchFamily="18" charset="0"/>
              </a:rPr>
              <a:t>                            podpis wnioskodawcy</a:t>
            </a:r>
            <a:endParaRPr lang="pl-PL" sz="1800" i="1"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30</a:t>
            </a:fld>
            <a:endParaRPr lang="pl-PL" noProof="0"/>
          </a:p>
        </p:txBody>
      </p:sp>
      <p:graphicFrame>
        <p:nvGraphicFramePr>
          <p:cNvPr id="8" name="Tabela 8">
            <a:extLst>
              <a:ext uri="{FF2B5EF4-FFF2-40B4-BE49-F238E27FC236}">
                <a16:creationId xmlns:a16="http://schemas.microsoft.com/office/drawing/2014/main" id="{B2D2ABF7-F584-24ED-412C-2811C2939296}"/>
              </a:ext>
            </a:extLst>
          </p:cNvPr>
          <p:cNvGraphicFramePr>
            <a:graphicFrameLocks noGrp="1"/>
          </p:cNvGraphicFramePr>
          <p:nvPr>
            <p:extLst>
              <p:ext uri="{D42A27DB-BD31-4B8C-83A1-F6EECF244321}">
                <p14:modId xmlns:p14="http://schemas.microsoft.com/office/powerpoint/2010/main" val="2815369834"/>
              </p:ext>
            </p:extLst>
          </p:nvPr>
        </p:nvGraphicFramePr>
        <p:xfrm>
          <a:off x="505987" y="5445224"/>
          <a:ext cx="2227381" cy="370840"/>
        </p:xfrm>
        <a:graphic>
          <a:graphicData uri="http://schemas.openxmlformats.org/drawingml/2006/table">
            <a:tbl>
              <a:tblPr firstRow="1" bandRow="1">
                <a:tableStyleId>{BDBED569-4797-4DF1-A0F4-6AAB3CD982D8}</a:tableStyleId>
              </a:tblPr>
              <a:tblGrid>
                <a:gridCol w="2227381">
                  <a:extLst>
                    <a:ext uri="{9D8B030D-6E8A-4147-A177-3AD203B41FA5}">
                      <a16:colId xmlns:a16="http://schemas.microsoft.com/office/drawing/2014/main" val="6914372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1322180723"/>
                  </a:ext>
                </a:extLst>
              </a:tr>
            </a:tbl>
          </a:graphicData>
        </a:graphic>
      </p:graphicFrame>
      <p:graphicFrame>
        <p:nvGraphicFramePr>
          <p:cNvPr id="9" name="Tabela 8">
            <a:extLst>
              <a:ext uri="{FF2B5EF4-FFF2-40B4-BE49-F238E27FC236}">
                <a16:creationId xmlns:a16="http://schemas.microsoft.com/office/drawing/2014/main" id="{7DD62B0D-4A06-BAC4-2EC1-5AAB5C26CD05}"/>
              </a:ext>
            </a:extLst>
          </p:cNvPr>
          <p:cNvGraphicFramePr>
            <a:graphicFrameLocks noGrp="1"/>
          </p:cNvGraphicFramePr>
          <p:nvPr>
            <p:extLst>
              <p:ext uri="{D42A27DB-BD31-4B8C-83A1-F6EECF244321}">
                <p14:modId xmlns:p14="http://schemas.microsoft.com/office/powerpoint/2010/main" val="800394807"/>
              </p:ext>
            </p:extLst>
          </p:nvPr>
        </p:nvGraphicFramePr>
        <p:xfrm>
          <a:off x="3486267" y="5463042"/>
          <a:ext cx="2227381" cy="370840"/>
        </p:xfrm>
        <a:graphic>
          <a:graphicData uri="http://schemas.openxmlformats.org/drawingml/2006/table">
            <a:tbl>
              <a:tblPr firstRow="1" bandRow="1">
                <a:tableStyleId>{BDBED569-4797-4DF1-A0F4-6AAB3CD982D8}</a:tableStyleId>
              </a:tblPr>
              <a:tblGrid>
                <a:gridCol w="2227381">
                  <a:extLst>
                    <a:ext uri="{9D8B030D-6E8A-4147-A177-3AD203B41FA5}">
                      <a16:colId xmlns:a16="http://schemas.microsoft.com/office/drawing/2014/main" val="6914372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1322180723"/>
                  </a:ext>
                </a:extLst>
              </a:tr>
            </a:tbl>
          </a:graphicData>
        </a:graphic>
      </p:graphicFrame>
      <p:graphicFrame>
        <p:nvGraphicFramePr>
          <p:cNvPr id="10" name="Tabela 8">
            <a:extLst>
              <a:ext uri="{FF2B5EF4-FFF2-40B4-BE49-F238E27FC236}">
                <a16:creationId xmlns:a16="http://schemas.microsoft.com/office/drawing/2014/main" id="{4A691B15-C6B1-3123-A856-27A9904BBD65}"/>
              </a:ext>
            </a:extLst>
          </p:cNvPr>
          <p:cNvGraphicFramePr>
            <a:graphicFrameLocks noGrp="1"/>
          </p:cNvGraphicFramePr>
          <p:nvPr>
            <p:extLst>
              <p:ext uri="{D42A27DB-BD31-4B8C-83A1-F6EECF244321}">
                <p14:modId xmlns:p14="http://schemas.microsoft.com/office/powerpoint/2010/main" val="291679600"/>
              </p:ext>
            </p:extLst>
          </p:nvPr>
        </p:nvGraphicFramePr>
        <p:xfrm>
          <a:off x="6888088" y="5463042"/>
          <a:ext cx="3960440" cy="370840"/>
        </p:xfrm>
        <a:graphic>
          <a:graphicData uri="http://schemas.openxmlformats.org/drawingml/2006/table">
            <a:tbl>
              <a:tblPr firstRow="1" bandRow="1">
                <a:tableStyleId>{BDBED569-4797-4DF1-A0F4-6AAB3CD982D8}</a:tableStyleId>
              </a:tblPr>
              <a:tblGrid>
                <a:gridCol w="3960440">
                  <a:extLst>
                    <a:ext uri="{9D8B030D-6E8A-4147-A177-3AD203B41FA5}">
                      <a16:colId xmlns:a16="http://schemas.microsoft.com/office/drawing/2014/main" val="6914372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1322180723"/>
                  </a:ext>
                </a:extLst>
              </a:tr>
            </a:tbl>
          </a:graphicData>
        </a:graphic>
      </p:graphicFrame>
    </p:spTree>
    <p:extLst>
      <p:ext uri="{BB962C8B-B14F-4D97-AF65-F5344CB8AC3E}">
        <p14:creationId xmlns:p14="http://schemas.microsoft.com/office/powerpoint/2010/main" val="176662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45720" indent="0">
              <a:lnSpc>
                <a:spcPct val="100000"/>
              </a:lnSpc>
              <a:spcBef>
                <a:spcPts val="0"/>
              </a:spcBef>
              <a:buNone/>
            </a:pPr>
            <a:r>
              <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ZAŁĄCZNIK NR 1</a:t>
            </a:r>
            <a:br>
              <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br>
            <a:r>
              <a:rPr lang="pl-PL" sz="1800" b="0" i="1" dirty="0">
                <a:solidFill>
                  <a:srgbClr val="242424"/>
                </a:solidFill>
                <a:effectLst/>
                <a:latin typeface="Calibri" panose="020F0502020204030204" pitchFamily="34" charset="0"/>
                <a:ea typeface="Arial" panose="020B0604020202020204" pitchFamily="34" charset="0"/>
                <a:cs typeface="Calibri" panose="020F0502020204030204" pitchFamily="34" charset="0"/>
              </a:rPr>
              <a:t>do wniosku o wypłatę refundacji podatku vat za dostarczone paliwa gazowe</a:t>
            </a:r>
            <a:r>
              <a:rPr lang="pl-PL" sz="1800" b="1" i="1" dirty="0">
                <a:solidFill>
                  <a:srgbClr val="242424"/>
                </a:solidFill>
                <a:effectLst/>
                <a:latin typeface="Calibri" panose="020F0502020204030204" pitchFamily="34" charset="0"/>
                <a:ea typeface="Arial" panose="020B0604020202020204" pitchFamily="34" charset="0"/>
                <a:cs typeface="Calibri" panose="020F0502020204030204" pitchFamily="34" charset="0"/>
              </a:rPr>
              <a:t> </a:t>
            </a:r>
            <a:endPar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gn="ctr">
              <a:lnSpc>
                <a:spcPct val="100000"/>
              </a:lnSpc>
              <a:spcBef>
                <a:spcPts val="0"/>
              </a:spcBef>
              <a:buNone/>
            </a:pPr>
            <a:r>
              <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INFORMACJE NIEZBĘDNE DO WYLICZENIA ŚREDNIEGO DOCHODU NA OSOBĘ W GOSPODARSTWIE DOMOWYM</a:t>
            </a:r>
          </a:p>
          <a:p>
            <a:pPr marL="45720" indent="0" algn="ctr">
              <a:lnSpc>
                <a:spcPct val="100000"/>
              </a:lnSpc>
              <a:spcBef>
                <a:spcPts val="0"/>
              </a:spcBef>
              <a:buNone/>
            </a:pPr>
            <a:endParaRPr lang="pl-PL" sz="1800" b="1" dirty="0">
              <a:solidFill>
                <a:srgbClr val="000000"/>
              </a:solidFill>
              <a:latin typeface="Calibri" panose="020F0502020204030204" pitchFamily="34" charset="0"/>
              <a:ea typeface="Arial" panose="020B0604020202020204" pitchFamily="34" charset="0"/>
              <a:cs typeface="Times New Roman" panose="02020603050405020304" pitchFamily="18" charset="0"/>
            </a:endParaRPr>
          </a:p>
          <a:p>
            <a:pPr marL="45720" indent="0" algn="ctr">
              <a:lnSpc>
                <a:spcPct val="100000"/>
              </a:lnSpc>
              <a:spcBef>
                <a:spcPts val="0"/>
              </a:spcBef>
              <a:buNone/>
            </a:pPr>
            <a:endPar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gn="ctr">
              <a:lnSpc>
                <a:spcPct val="100000"/>
              </a:lnSpc>
              <a:spcBef>
                <a:spcPts val="0"/>
              </a:spcBef>
              <a:buNone/>
            </a:pPr>
            <a:endParaRPr lang="pl-PL" sz="1800" b="1" dirty="0">
              <a:solidFill>
                <a:srgbClr val="000000"/>
              </a:solidFill>
              <a:latin typeface="Calibri" panose="020F0502020204030204" pitchFamily="34" charset="0"/>
              <a:ea typeface="Arial" panose="020B0604020202020204" pitchFamily="34" charset="0"/>
              <a:cs typeface="Times New Roman" panose="02020603050405020304" pitchFamily="18" charset="0"/>
            </a:endParaRPr>
          </a:p>
          <a:p>
            <a:pPr marL="45720" indent="0" algn="ctr">
              <a:lnSpc>
                <a:spcPct val="100000"/>
              </a:lnSpc>
              <a:spcBef>
                <a:spcPts val="0"/>
              </a:spcBef>
              <a:buNone/>
            </a:pPr>
            <a:endPar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nSpc>
                <a:spcPct val="100000"/>
              </a:lnSpc>
              <a:spcBef>
                <a:spcPts val="0"/>
              </a:spcBef>
              <a:buNone/>
            </a:pPr>
            <a:r>
              <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INFORMACJE O WIELKOŚCI GOSPODARSTWA DOMOWEGO</a:t>
            </a:r>
          </a:p>
          <a:p>
            <a:pPr marL="45720" indent="0">
              <a:lnSpc>
                <a:spcPct val="100000"/>
              </a:lnSpc>
              <a:spcBef>
                <a:spcPts val="0"/>
              </a:spcBef>
              <a:buNone/>
            </a:pPr>
            <a:r>
              <a:rPr lang="pl-PL" sz="18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Możesz zaznaczyć tylko jedną odpowiedź.</a:t>
            </a:r>
          </a:p>
          <a:p>
            <a:pPr marL="45720" indent="0">
              <a:lnSpc>
                <a:spcPct val="100000"/>
              </a:lnSpc>
              <a:spcBef>
                <a:spcPts val="0"/>
              </a:spcBef>
              <a:buNone/>
            </a:pPr>
            <a:r>
              <a:rPr lang="pl-PL" sz="18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Jednoosobowe</a:t>
            </a:r>
            <a:endParaRPr lang="pl-P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 indent="0">
              <a:lnSpc>
                <a:spcPct val="100000"/>
              </a:lnSpc>
              <a:spcBef>
                <a:spcPts val="0"/>
              </a:spcBef>
              <a:spcAft>
                <a:spcPts val="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	</a:t>
            </a:r>
          </a:p>
          <a:p>
            <a:pPr marL="45720" indent="0">
              <a:lnSpc>
                <a:spcPct val="100000"/>
              </a:lnSpc>
              <a:spcBef>
                <a:spcPts val="0"/>
              </a:spcBef>
              <a:spcAft>
                <a:spcPts val="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Wieloosobowe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Liczba osób razem z Tobą:</a:t>
            </a:r>
          </a:p>
          <a:p>
            <a:pPr marL="45720" indent="0">
              <a:lnSpc>
                <a:spcPct val="100000"/>
              </a:lnSpc>
              <a:spcBef>
                <a:spcPts val="0"/>
              </a:spcBef>
              <a:spcAft>
                <a:spcPts val="0"/>
              </a:spcAft>
              <a:buNone/>
            </a:pPr>
            <a:endParaRPr lang="pl-PL" sz="18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 indent="0">
              <a:lnSpc>
                <a:spcPct val="100000"/>
              </a:lnSpc>
              <a:spcBef>
                <a:spcPts val="0"/>
              </a:spcBef>
              <a:spcAft>
                <a:spcPts val="0"/>
              </a:spcAft>
              <a:buNone/>
            </a:pPr>
            <a:r>
              <a:rPr lang="pl-PL" sz="18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Gospodarstwo domowe jednoosobowe: </a:t>
            </a:r>
            <a:r>
              <a:rPr lang="pl-PL" sz="1800"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osoba fizyczna składająca wniosek o wypłatę refundacji podatku VAT samotnie zamieszkująca i gospodarująca</a:t>
            </a:r>
          </a:p>
          <a:p>
            <a:pPr marL="45720" indent="0">
              <a:lnSpc>
                <a:spcPct val="100000"/>
              </a:lnSpc>
              <a:spcBef>
                <a:spcPts val="0"/>
              </a:spcBef>
              <a:spcAft>
                <a:spcPts val="0"/>
              </a:spcAft>
              <a:buNone/>
            </a:pPr>
            <a:r>
              <a:rPr lang="pl-PL" sz="18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Gospodarstwo domowe wieloosobowe:</a:t>
            </a:r>
            <a:r>
              <a:rPr lang="pl-PL" sz="1800"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osoba fizyczna składająca wniosek o wypłatę refundacji podatku VAT oraz osoby z nią spokrewnione lub niespokrewnione pozostające w faktycznym związku, wspólnie z nią zamieszkujące i gospodarujące. </a:t>
            </a:r>
          </a:p>
          <a:p>
            <a:pPr marL="45720" indent="0">
              <a:lnSpc>
                <a:spcPct val="100000"/>
              </a:lnSpc>
              <a:spcBef>
                <a:spcPts val="0"/>
              </a:spcBef>
              <a:spcAft>
                <a:spcPts val="0"/>
              </a:spcAft>
              <a:buNone/>
            </a:pPr>
            <a:r>
              <a:rPr lang="pl-PL" sz="1800"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Podstawa prawna: art. 2 pkt. 7 ustawy z dnia 15 grudnia 2022 r. o szczególnej ochronie niektórych odbiorców paliw gazowych w 2023 r. w związku z sytuacją na rynku gazu (Dz. U. z 2022 r. poz. 2687)</a:t>
            </a:r>
          </a:p>
          <a:p>
            <a:pPr marL="45720" indent="0">
              <a:lnSpc>
                <a:spcPct val="100000"/>
              </a:lnSpc>
              <a:spcBef>
                <a:spcPts val="0"/>
              </a:spcBef>
              <a:spcAft>
                <a:spcPts val="0"/>
              </a:spcAft>
              <a:buNone/>
            </a:pPr>
            <a:endParaRPr lang="pl-PL" sz="1800"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nSpc>
                <a:spcPct val="100000"/>
              </a:lnSpc>
              <a:spcBef>
                <a:spcPts val="0"/>
              </a:spcBef>
              <a:buNone/>
            </a:pPr>
            <a:endPar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gn="ctr">
              <a:lnSpc>
                <a:spcPct val="100000"/>
              </a:lnSpc>
              <a:spcBef>
                <a:spcPts val="0"/>
              </a:spcBef>
              <a:buNone/>
            </a:pPr>
            <a:endParaRPr lang="pl-PL"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nSpc>
                <a:spcPct val="100000"/>
              </a:lnSpc>
              <a:spcBef>
                <a:spcPts val="0"/>
              </a:spcBef>
              <a:buNone/>
            </a:pPr>
            <a:endParaRPr lang="pl-PL" sz="18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nSpc>
                <a:spcPct val="100000"/>
              </a:lnSpc>
              <a:spcBef>
                <a:spcPts val="0"/>
              </a:spcBef>
              <a:buNone/>
            </a:pPr>
            <a:endParaRPr lang="pl-PL" sz="18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45720" indent="0" algn="l">
              <a:lnSpc>
                <a:spcPct val="100000"/>
              </a:lnSpc>
              <a:spcBef>
                <a:spcPts val="0"/>
              </a:spcBef>
              <a:buNone/>
            </a:pPr>
            <a:endParaRPr lang="pl-PL" i="1"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31</a:t>
            </a:fld>
            <a:endParaRPr lang="pl-PL" noProof="0"/>
          </a:p>
        </p:txBody>
      </p:sp>
      <p:graphicFrame>
        <p:nvGraphicFramePr>
          <p:cNvPr id="4" name="Tabela 3">
            <a:extLst>
              <a:ext uri="{FF2B5EF4-FFF2-40B4-BE49-F238E27FC236}">
                <a16:creationId xmlns:a16="http://schemas.microsoft.com/office/drawing/2014/main" id="{A477C013-BED6-4343-A972-06B7B560D46B}"/>
              </a:ext>
            </a:extLst>
          </p:cNvPr>
          <p:cNvGraphicFramePr>
            <a:graphicFrameLocks noGrp="1"/>
          </p:cNvGraphicFramePr>
          <p:nvPr>
            <p:extLst>
              <p:ext uri="{D42A27DB-BD31-4B8C-83A1-F6EECF244321}">
                <p14:modId xmlns:p14="http://schemas.microsoft.com/office/powerpoint/2010/main" val="4072713938"/>
              </p:ext>
            </p:extLst>
          </p:nvPr>
        </p:nvGraphicFramePr>
        <p:xfrm>
          <a:off x="920558" y="1517441"/>
          <a:ext cx="10513168" cy="992124"/>
        </p:xfrm>
        <a:graphic>
          <a:graphicData uri="http://schemas.openxmlformats.org/drawingml/2006/table">
            <a:tbl>
              <a:tblPr firstRow="1" firstCol="1" bandRow="1">
                <a:tableStyleId>{BDBED569-4797-4DF1-A0F4-6AAB3CD982D8}</a:tableStyleId>
              </a:tblPr>
              <a:tblGrid>
                <a:gridCol w="10513168">
                  <a:extLst>
                    <a:ext uri="{9D8B030D-6E8A-4147-A177-3AD203B41FA5}">
                      <a16:colId xmlns:a16="http://schemas.microsoft.com/office/drawing/2014/main" val="1116772859"/>
                    </a:ext>
                  </a:extLst>
                </a:gridCol>
              </a:tblGrid>
              <a:tr h="0">
                <a:tc>
                  <a:txBody>
                    <a:bodyPr/>
                    <a:lstStyle/>
                    <a:p>
                      <a:pPr algn="ctr">
                        <a:lnSpc>
                          <a:spcPct val="107000"/>
                        </a:lnSpc>
                        <a:spcBef>
                          <a:spcPts val="800"/>
                        </a:spcBef>
                        <a:spcAft>
                          <a:spcPts val="800"/>
                        </a:spcAft>
                      </a:pPr>
                      <a:r>
                        <a:rPr lang="pl-PL" sz="2000" dirty="0">
                          <a:effectLst/>
                        </a:rPr>
                        <a:t>UWAGA!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338485"/>
                  </a:ext>
                </a:extLst>
              </a:tr>
              <a:tr h="393065">
                <a:tc>
                  <a:txBody>
                    <a:bodyPr/>
                    <a:lstStyle/>
                    <a:p>
                      <a:pPr algn="just">
                        <a:lnSpc>
                          <a:spcPct val="115000"/>
                        </a:lnSpc>
                        <a:spcBef>
                          <a:spcPts val="400"/>
                        </a:spcBef>
                        <a:spcAft>
                          <a:spcPts val="400"/>
                        </a:spcAft>
                      </a:pPr>
                      <a:r>
                        <a:rPr lang="pl-PL" sz="2000" b="0" dirty="0">
                          <a:effectLst/>
                        </a:rPr>
                        <a:t>Wypełnij, jeśli składasz wniosek pierwszy raz albo składasz wniosek kolejny raz, ale zmieniły się dane dotyczące Twojego gospodarstwa domowego.</a:t>
                      </a:r>
                    </a:p>
                  </a:txBody>
                  <a:tcPr marL="68580" marR="68580" marT="0" marB="0"/>
                </a:tc>
                <a:extLst>
                  <a:ext uri="{0D108BD9-81ED-4DB2-BD59-A6C34878D82A}">
                    <a16:rowId xmlns:a16="http://schemas.microsoft.com/office/drawing/2014/main" val="3389407076"/>
                  </a:ext>
                </a:extLst>
              </a:tr>
            </a:tbl>
          </a:graphicData>
        </a:graphic>
      </p:graphicFrame>
      <p:sp>
        <p:nvSpPr>
          <p:cNvPr id="6" name="Prostokąt 5">
            <a:extLst>
              <a:ext uri="{FF2B5EF4-FFF2-40B4-BE49-F238E27FC236}">
                <a16:creationId xmlns:a16="http://schemas.microsoft.com/office/drawing/2014/main" id="{D82DDBF0-1659-D3B9-73FE-F2F377C02018}"/>
              </a:ext>
            </a:extLst>
          </p:cNvPr>
          <p:cNvSpPr/>
          <p:nvPr/>
        </p:nvSpPr>
        <p:spPr>
          <a:xfrm>
            <a:off x="735971" y="3293318"/>
            <a:ext cx="36917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78288EF0-C42E-8922-A58E-2433F9B44F78}"/>
              </a:ext>
            </a:extLst>
          </p:cNvPr>
          <p:cNvSpPr/>
          <p:nvPr/>
        </p:nvSpPr>
        <p:spPr>
          <a:xfrm>
            <a:off x="735971" y="3801026"/>
            <a:ext cx="36917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D102EDA6-E289-8263-3923-C7C7FE96F3E5}"/>
              </a:ext>
            </a:extLst>
          </p:cNvPr>
          <p:cNvSpPr/>
          <p:nvPr/>
        </p:nvSpPr>
        <p:spPr>
          <a:xfrm>
            <a:off x="4142002" y="4150244"/>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7607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SKŁAD GOSPODARSTWA DOMOWEGO</a:t>
            </a: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	• Wpisz dane członków swojego gospodarstwa domowego. Nie wpisuj tu swoich danych (podaje się 	    je w głównej części wniosku w sekcji „Twoje dane”).</a:t>
            </a: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	• Jeśli członków Twojego gospodarstwa domowego jest więcej niż 6, to dodaj jeszcze jeden załącznik 	    nr 1 z danymi kolejnych członków.</a:t>
            </a:r>
          </a:p>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1. DANE CZŁONKA GOSPODARSTWA DOMOWEGO</a:t>
            </a: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Imię (imiona)</a:t>
            </a:r>
          </a:p>
          <a:p>
            <a:pPr marL="45720" indent="0" algn="l">
              <a:lnSpc>
                <a:spcPct val="100000"/>
              </a:lnSpc>
              <a:spcBef>
                <a:spcPts val="0"/>
              </a:spcBef>
              <a:buNone/>
            </a:pPr>
            <a:endParaRPr lang="pl-PL" dirty="0">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Nazwisko</a:t>
            </a:r>
          </a:p>
          <a:p>
            <a:pPr marL="45720" indent="0" algn="l">
              <a:lnSpc>
                <a:spcPct val="100000"/>
              </a:lnSpc>
              <a:spcBef>
                <a:spcPts val="0"/>
              </a:spcBef>
              <a:buNone/>
            </a:pPr>
            <a:endParaRPr lang="pl-PL" dirty="0">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Numer PESEL</a:t>
            </a:r>
          </a:p>
          <a:p>
            <a:pPr marL="45720" indent="0" algn="l">
              <a:lnSpc>
                <a:spcPct val="100000"/>
              </a:lnSpc>
              <a:spcBef>
                <a:spcPts val="0"/>
              </a:spcBef>
              <a:buNone/>
            </a:pPr>
            <a:endParaRPr lang="pl-PL" dirty="0">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Seria i numer dokumentu stwierdzającego tożsamość</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Wypełnij, jeśli ta osoba nie ma numeru PESEL.</a:t>
            </a:r>
          </a:p>
          <a:p>
            <a:pPr marL="45720" indent="0" algn="l">
              <a:lnSpc>
                <a:spcPct val="100000"/>
              </a:lnSpc>
              <a:spcBef>
                <a:spcPts val="0"/>
              </a:spcBef>
              <a:buNone/>
            </a:pPr>
            <a:endParaRPr lang="pl-PL" i="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32</a:t>
            </a:fld>
            <a:endParaRPr lang="pl-PL" noProof="0"/>
          </a:p>
        </p:txBody>
      </p:sp>
      <p:graphicFrame>
        <p:nvGraphicFramePr>
          <p:cNvPr id="10" name="Tabela 10">
            <a:extLst>
              <a:ext uri="{FF2B5EF4-FFF2-40B4-BE49-F238E27FC236}">
                <a16:creationId xmlns:a16="http://schemas.microsoft.com/office/drawing/2014/main" id="{01271A4D-291B-F76D-D05D-E7D2A5BEA698}"/>
              </a:ext>
            </a:extLst>
          </p:cNvPr>
          <p:cNvGraphicFramePr>
            <a:graphicFrameLocks noGrp="1"/>
          </p:cNvGraphicFramePr>
          <p:nvPr>
            <p:extLst>
              <p:ext uri="{D42A27DB-BD31-4B8C-83A1-F6EECF244321}">
                <p14:modId xmlns:p14="http://schemas.microsoft.com/office/powerpoint/2010/main" val="2631885483"/>
              </p:ext>
            </p:extLst>
          </p:nvPr>
        </p:nvGraphicFramePr>
        <p:xfrm>
          <a:off x="537808" y="2896289"/>
          <a:ext cx="10945216" cy="370840"/>
        </p:xfrm>
        <a:graphic>
          <a:graphicData uri="http://schemas.openxmlformats.org/drawingml/2006/table">
            <a:tbl>
              <a:tblPr firstRow="1" bandRow="1">
                <a:tableStyleId>{BDBED569-4797-4DF1-A0F4-6AAB3CD982D8}</a:tableStyleId>
              </a:tblPr>
              <a:tblGrid>
                <a:gridCol w="10945216">
                  <a:extLst>
                    <a:ext uri="{9D8B030D-6E8A-4147-A177-3AD203B41FA5}">
                      <a16:colId xmlns:a16="http://schemas.microsoft.com/office/drawing/2014/main" val="333471341"/>
                    </a:ext>
                  </a:extLst>
                </a:gridCol>
              </a:tblGrid>
              <a:tr h="370840">
                <a:tc>
                  <a:txBody>
                    <a:bodyPr/>
                    <a:lstStyle/>
                    <a:p>
                      <a:endParaRPr lang="pl-PL" dirty="0"/>
                    </a:p>
                  </a:txBody>
                  <a:tcPr/>
                </a:tc>
                <a:extLst>
                  <a:ext uri="{0D108BD9-81ED-4DB2-BD59-A6C34878D82A}">
                    <a16:rowId xmlns:a16="http://schemas.microsoft.com/office/drawing/2014/main" val="3017072844"/>
                  </a:ext>
                </a:extLst>
              </a:tr>
            </a:tbl>
          </a:graphicData>
        </a:graphic>
      </p:graphicFrame>
      <p:graphicFrame>
        <p:nvGraphicFramePr>
          <p:cNvPr id="11" name="Tabela 11">
            <a:extLst>
              <a:ext uri="{FF2B5EF4-FFF2-40B4-BE49-F238E27FC236}">
                <a16:creationId xmlns:a16="http://schemas.microsoft.com/office/drawing/2014/main" id="{260864D9-4464-B5C1-5BBA-7A3D2E8D07DB}"/>
              </a:ext>
            </a:extLst>
          </p:cNvPr>
          <p:cNvGraphicFramePr>
            <a:graphicFrameLocks noGrp="1"/>
          </p:cNvGraphicFramePr>
          <p:nvPr>
            <p:extLst>
              <p:ext uri="{D42A27DB-BD31-4B8C-83A1-F6EECF244321}">
                <p14:modId xmlns:p14="http://schemas.microsoft.com/office/powerpoint/2010/main" val="657668957"/>
              </p:ext>
            </p:extLst>
          </p:nvPr>
        </p:nvGraphicFramePr>
        <p:xfrm>
          <a:off x="537808" y="3590175"/>
          <a:ext cx="10945215" cy="370840"/>
        </p:xfrm>
        <a:graphic>
          <a:graphicData uri="http://schemas.openxmlformats.org/drawingml/2006/table">
            <a:tbl>
              <a:tblPr firstRow="1" bandRow="1">
                <a:tableStyleId>{BDBED569-4797-4DF1-A0F4-6AAB3CD982D8}</a:tableStyleId>
              </a:tblPr>
              <a:tblGrid>
                <a:gridCol w="10945215">
                  <a:extLst>
                    <a:ext uri="{9D8B030D-6E8A-4147-A177-3AD203B41FA5}">
                      <a16:colId xmlns:a16="http://schemas.microsoft.com/office/drawing/2014/main" val="1616798916"/>
                    </a:ext>
                  </a:extLst>
                </a:gridCol>
              </a:tblGrid>
              <a:tr h="370840">
                <a:tc>
                  <a:txBody>
                    <a:bodyPr/>
                    <a:lstStyle/>
                    <a:p>
                      <a:endParaRPr lang="pl-PL" dirty="0"/>
                    </a:p>
                  </a:txBody>
                  <a:tcPr/>
                </a:tc>
                <a:extLst>
                  <a:ext uri="{0D108BD9-81ED-4DB2-BD59-A6C34878D82A}">
                    <a16:rowId xmlns:a16="http://schemas.microsoft.com/office/drawing/2014/main" val="2964917521"/>
                  </a:ext>
                </a:extLst>
              </a:tr>
            </a:tbl>
          </a:graphicData>
        </a:graphic>
      </p:graphicFrame>
      <p:graphicFrame>
        <p:nvGraphicFramePr>
          <p:cNvPr id="12" name="Tabela 11">
            <a:extLst>
              <a:ext uri="{FF2B5EF4-FFF2-40B4-BE49-F238E27FC236}">
                <a16:creationId xmlns:a16="http://schemas.microsoft.com/office/drawing/2014/main" id="{C9936F4C-541B-B197-23E2-7EA2CCB5427C}"/>
              </a:ext>
            </a:extLst>
          </p:cNvPr>
          <p:cNvGraphicFramePr>
            <a:graphicFrameLocks noGrp="1"/>
          </p:cNvGraphicFramePr>
          <p:nvPr>
            <p:extLst>
              <p:ext uri="{D42A27DB-BD31-4B8C-83A1-F6EECF244321}">
                <p14:modId xmlns:p14="http://schemas.microsoft.com/office/powerpoint/2010/main" val="1964829116"/>
              </p:ext>
            </p:extLst>
          </p:nvPr>
        </p:nvGraphicFramePr>
        <p:xfrm>
          <a:off x="525245" y="4666019"/>
          <a:ext cx="5544000" cy="370800"/>
        </p:xfrm>
        <a:graphic>
          <a:graphicData uri="http://schemas.openxmlformats.org/drawingml/2006/table">
            <a:tbl>
              <a:tblPr firstRow="1" firstCol="1" bandRow="1">
                <a:tableStyleId>{BDBED569-4797-4DF1-A0F4-6AAB3CD982D8}</a:tableStyleId>
              </a:tblPr>
              <a:tblGrid>
                <a:gridCol w="504000">
                  <a:extLst>
                    <a:ext uri="{9D8B030D-6E8A-4147-A177-3AD203B41FA5}">
                      <a16:colId xmlns:a16="http://schemas.microsoft.com/office/drawing/2014/main" val="750050766"/>
                    </a:ext>
                  </a:extLst>
                </a:gridCol>
                <a:gridCol w="504000">
                  <a:extLst>
                    <a:ext uri="{9D8B030D-6E8A-4147-A177-3AD203B41FA5}">
                      <a16:colId xmlns:a16="http://schemas.microsoft.com/office/drawing/2014/main" val="2281683812"/>
                    </a:ext>
                  </a:extLst>
                </a:gridCol>
                <a:gridCol w="504000">
                  <a:extLst>
                    <a:ext uri="{9D8B030D-6E8A-4147-A177-3AD203B41FA5}">
                      <a16:colId xmlns:a16="http://schemas.microsoft.com/office/drawing/2014/main" val="3304825545"/>
                    </a:ext>
                  </a:extLst>
                </a:gridCol>
                <a:gridCol w="504000">
                  <a:extLst>
                    <a:ext uri="{9D8B030D-6E8A-4147-A177-3AD203B41FA5}">
                      <a16:colId xmlns:a16="http://schemas.microsoft.com/office/drawing/2014/main" val="2451839627"/>
                    </a:ext>
                  </a:extLst>
                </a:gridCol>
                <a:gridCol w="504000">
                  <a:extLst>
                    <a:ext uri="{9D8B030D-6E8A-4147-A177-3AD203B41FA5}">
                      <a16:colId xmlns:a16="http://schemas.microsoft.com/office/drawing/2014/main" val="3605392419"/>
                    </a:ext>
                  </a:extLst>
                </a:gridCol>
                <a:gridCol w="504000">
                  <a:extLst>
                    <a:ext uri="{9D8B030D-6E8A-4147-A177-3AD203B41FA5}">
                      <a16:colId xmlns:a16="http://schemas.microsoft.com/office/drawing/2014/main" val="4208187520"/>
                    </a:ext>
                  </a:extLst>
                </a:gridCol>
                <a:gridCol w="504000">
                  <a:extLst>
                    <a:ext uri="{9D8B030D-6E8A-4147-A177-3AD203B41FA5}">
                      <a16:colId xmlns:a16="http://schemas.microsoft.com/office/drawing/2014/main" val="664442235"/>
                    </a:ext>
                  </a:extLst>
                </a:gridCol>
                <a:gridCol w="504000">
                  <a:extLst>
                    <a:ext uri="{9D8B030D-6E8A-4147-A177-3AD203B41FA5}">
                      <a16:colId xmlns:a16="http://schemas.microsoft.com/office/drawing/2014/main" val="4237214669"/>
                    </a:ext>
                  </a:extLst>
                </a:gridCol>
                <a:gridCol w="504000">
                  <a:extLst>
                    <a:ext uri="{9D8B030D-6E8A-4147-A177-3AD203B41FA5}">
                      <a16:colId xmlns:a16="http://schemas.microsoft.com/office/drawing/2014/main" val="2034365927"/>
                    </a:ext>
                  </a:extLst>
                </a:gridCol>
                <a:gridCol w="504000">
                  <a:extLst>
                    <a:ext uri="{9D8B030D-6E8A-4147-A177-3AD203B41FA5}">
                      <a16:colId xmlns:a16="http://schemas.microsoft.com/office/drawing/2014/main" val="842846010"/>
                    </a:ext>
                  </a:extLst>
                </a:gridCol>
                <a:gridCol w="504000">
                  <a:extLst>
                    <a:ext uri="{9D8B030D-6E8A-4147-A177-3AD203B41FA5}">
                      <a16:colId xmlns:a16="http://schemas.microsoft.com/office/drawing/2014/main" val="1573298515"/>
                    </a:ext>
                  </a:extLst>
                </a:gridCol>
              </a:tblGrid>
              <a:tr h="370800">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9600537"/>
                  </a:ext>
                </a:extLst>
              </a:tr>
            </a:tbl>
          </a:graphicData>
        </a:graphic>
      </p:graphicFrame>
      <p:graphicFrame>
        <p:nvGraphicFramePr>
          <p:cNvPr id="13" name="Tabela 13">
            <a:extLst>
              <a:ext uri="{FF2B5EF4-FFF2-40B4-BE49-F238E27FC236}">
                <a16:creationId xmlns:a16="http://schemas.microsoft.com/office/drawing/2014/main" id="{345F9641-F69B-D7DB-DEFA-C3C3E94F0277}"/>
              </a:ext>
            </a:extLst>
          </p:cNvPr>
          <p:cNvGraphicFramePr>
            <a:graphicFrameLocks noGrp="1"/>
          </p:cNvGraphicFramePr>
          <p:nvPr>
            <p:extLst>
              <p:ext uri="{D42A27DB-BD31-4B8C-83A1-F6EECF244321}">
                <p14:modId xmlns:p14="http://schemas.microsoft.com/office/powerpoint/2010/main" val="3641376944"/>
              </p:ext>
            </p:extLst>
          </p:nvPr>
        </p:nvGraphicFramePr>
        <p:xfrm>
          <a:off x="525245" y="5886315"/>
          <a:ext cx="10926162" cy="370840"/>
        </p:xfrm>
        <a:graphic>
          <a:graphicData uri="http://schemas.openxmlformats.org/drawingml/2006/table">
            <a:tbl>
              <a:tblPr firstRow="1" bandRow="1">
                <a:tableStyleId>{BDBED569-4797-4DF1-A0F4-6AAB3CD982D8}</a:tableStyleId>
              </a:tblPr>
              <a:tblGrid>
                <a:gridCol w="10926162">
                  <a:extLst>
                    <a:ext uri="{9D8B030D-6E8A-4147-A177-3AD203B41FA5}">
                      <a16:colId xmlns:a16="http://schemas.microsoft.com/office/drawing/2014/main" val="2675676378"/>
                    </a:ext>
                  </a:extLst>
                </a:gridCol>
              </a:tblGrid>
              <a:tr h="370840">
                <a:tc>
                  <a:txBody>
                    <a:bodyPr/>
                    <a:lstStyle/>
                    <a:p>
                      <a:endParaRPr lang="pl-PL" dirty="0"/>
                    </a:p>
                  </a:txBody>
                  <a:tcPr/>
                </a:tc>
                <a:extLst>
                  <a:ext uri="{0D108BD9-81ED-4DB2-BD59-A6C34878D82A}">
                    <a16:rowId xmlns:a16="http://schemas.microsoft.com/office/drawing/2014/main" val="3827167382"/>
                  </a:ext>
                </a:extLst>
              </a:tr>
            </a:tbl>
          </a:graphicData>
        </a:graphic>
      </p:graphicFrame>
    </p:spTree>
    <p:extLst>
      <p:ext uri="{BB962C8B-B14F-4D97-AF65-F5344CB8AC3E}">
        <p14:creationId xmlns:p14="http://schemas.microsoft.com/office/powerpoint/2010/main" val="377812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ROK KALENDARZOWY, KTÓREGO DOTYCZY DOCHÓD</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Wpisz rok kalendarzowy, w którym osiągnięte dochody będą podstawą ustalenia przeciętnego miesięcznego dochodu gospodarstwa domowego wnioskodawcy:</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 2021 rok – w przypadku wniosku złożonego w okresie od 1 stycznia do 31 lipca 2023 roku, </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	• 2022 rok – w przypadku wniosku złożonego po 31 lipca 2023 rok.</a:t>
            </a:r>
          </a:p>
          <a:p>
            <a:pPr marL="45720" indent="0" algn="l">
              <a:lnSpc>
                <a:spcPct val="100000"/>
              </a:lnSpc>
              <a:spcBef>
                <a:spcPts val="0"/>
              </a:spcBef>
              <a:buNone/>
            </a:pPr>
            <a:r>
              <a:rPr lang="pl-PL" i="1" dirty="0">
                <a:solidFill>
                  <a:schemeClr val="tx1"/>
                </a:solidFill>
                <a:effectLst/>
                <a:latin typeface="Calibri" panose="020F0502020204030204" pitchFamily="34" charset="0"/>
                <a:cs typeface="Calibri" panose="020F0502020204030204" pitchFamily="34" charset="0"/>
              </a:rPr>
              <a:t>Podstawa prawna: art. 18 pkt. 2 ustawy z dnia 15 grudnia 2022 r. o szczególnej ochronie niektórych odbiorców paliw gazowych w 2023 r. w związku z sytuacją na rynku gazu (Dz. U. z 2022 r. poz. 2687) w związku z art. 411 ust. 10k ustawy z dnia 27 kwietnia 2001 r. – Prawo ochrony środowiska wysokość przeciętnego miesięcznego dochodu jest ustalana na podstawie dochodów osiągniętych</a:t>
            </a:r>
          </a:p>
          <a:p>
            <a:pPr marL="45720" indent="0" algn="l">
              <a:lnSpc>
                <a:spcPct val="100000"/>
              </a:lnSpc>
              <a:spcBef>
                <a:spcPts val="0"/>
              </a:spcBef>
              <a:buNone/>
            </a:pPr>
            <a:endParaRPr lang="pl-PL" dirty="0">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Rok kalendarzowy, którego dotyczy dochód</a:t>
            </a:r>
          </a:p>
          <a:p>
            <a:pPr marL="45720" indent="0" algn="l">
              <a:lnSpc>
                <a:spcPct val="100000"/>
              </a:lnSpc>
              <a:spcBef>
                <a:spcPts val="0"/>
              </a:spcBef>
              <a:buNone/>
            </a:pPr>
            <a:endParaRPr lang="pl-PL" dirty="0">
              <a:solidFill>
                <a:schemeClr val="tx1"/>
              </a:solidFill>
              <a:effectLst/>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33</a:t>
            </a:fld>
            <a:endParaRPr lang="pl-PL" noProof="0"/>
          </a:p>
        </p:txBody>
      </p:sp>
      <p:graphicFrame>
        <p:nvGraphicFramePr>
          <p:cNvPr id="4" name="Tabela 5">
            <a:extLst>
              <a:ext uri="{FF2B5EF4-FFF2-40B4-BE49-F238E27FC236}">
                <a16:creationId xmlns:a16="http://schemas.microsoft.com/office/drawing/2014/main" id="{5073B6E6-8EFD-0E8D-2EC0-1AF338FD2583}"/>
              </a:ext>
            </a:extLst>
          </p:cNvPr>
          <p:cNvGraphicFramePr>
            <a:graphicFrameLocks noGrp="1"/>
          </p:cNvGraphicFramePr>
          <p:nvPr>
            <p:extLst>
              <p:ext uri="{D42A27DB-BD31-4B8C-83A1-F6EECF244321}">
                <p14:modId xmlns:p14="http://schemas.microsoft.com/office/powerpoint/2010/main" val="2583537260"/>
              </p:ext>
            </p:extLst>
          </p:nvPr>
        </p:nvGraphicFramePr>
        <p:xfrm>
          <a:off x="551384" y="4437112"/>
          <a:ext cx="8128000" cy="370840"/>
        </p:xfrm>
        <a:graphic>
          <a:graphicData uri="http://schemas.openxmlformats.org/drawingml/2006/table">
            <a:tbl>
              <a:tblPr firstRow="1" bandRow="1">
                <a:tableStyleId>{BDBED569-4797-4DF1-A0F4-6AAB3CD982D8}</a:tableStyleId>
              </a:tblPr>
              <a:tblGrid>
                <a:gridCol w="8128000">
                  <a:extLst>
                    <a:ext uri="{9D8B030D-6E8A-4147-A177-3AD203B41FA5}">
                      <a16:colId xmlns:a16="http://schemas.microsoft.com/office/drawing/2014/main" val="117989645"/>
                    </a:ext>
                  </a:extLst>
                </a:gridCol>
              </a:tblGrid>
              <a:tr h="370840">
                <a:tc>
                  <a:txBody>
                    <a:bodyPr/>
                    <a:lstStyle/>
                    <a:p>
                      <a:endParaRPr lang="pl-PL" dirty="0"/>
                    </a:p>
                  </a:txBody>
                  <a:tcPr/>
                </a:tc>
                <a:extLst>
                  <a:ext uri="{0D108BD9-81ED-4DB2-BD59-A6C34878D82A}">
                    <a16:rowId xmlns:a16="http://schemas.microsoft.com/office/drawing/2014/main" val="2857468210"/>
                  </a:ext>
                </a:extLst>
              </a:tr>
            </a:tbl>
          </a:graphicData>
        </a:graphic>
      </p:graphicFrame>
    </p:spTree>
    <p:extLst>
      <p:ext uri="{BB962C8B-B14F-4D97-AF65-F5344CB8AC3E}">
        <p14:creationId xmlns:p14="http://schemas.microsoft.com/office/powerpoint/2010/main" val="44799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7000"/>
              </a:lnSpc>
              <a:spcBef>
                <a:spcPts val="1800"/>
              </a:spcBef>
              <a:spcAft>
                <a:spcPts val="600"/>
              </a:spcAft>
              <a:buNone/>
            </a:pPr>
            <a:r>
              <a:rPr lang="pl-PL" b="1" dirty="0">
                <a:solidFill>
                  <a:srgbClr val="000000"/>
                </a:solidFill>
                <a:effectLst/>
                <a:latin typeface="+mj-lt"/>
                <a:ea typeface="Arial" panose="020B0604020202020204" pitchFamily="34" charset="0"/>
                <a:cs typeface="Times New Roman" panose="02020603050405020304" pitchFamily="18" charset="0"/>
              </a:rPr>
              <a:t>SKŁADKI NA UBEZPIECZENIE ZDROWOTNE WNIOSKODAWCY I CZŁONKÓW JEGO GOSPODARSTWA DOMOWEGO</a:t>
            </a:r>
          </a:p>
          <a:p>
            <a:pPr marL="0" indent="0" algn="just">
              <a:lnSpc>
                <a:spcPct val="100000"/>
              </a:lnSpc>
              <a:spcBef>
                <a:spcPts val="0"/>
              </a:spcBef>
              <a:spcAft>
                <a:spcPts val="200"/>
              </a:spcAft>
              <a:buNone/>
            </a:pPr>
            <a:r>
              <a:rPr lang="pl-PL" i="1" dirty="0">
                <a:solidFill>
                  <a:srgbClr val="000000"/>
                </a:solidFill>
                <a:effectLst/>
                <a:latin typeface="+mj-lt"/>
                <a:ea typeface="Arial" panose="020B0604020202020204" pitchFamily="34" charset="0"/>
                <a:cs typeface="Times New Roman" panose="02020603050405020304" pitchFamily="18" charset="0"/>
              </a:rPr>
              <a:t>Gdzie odprowadzane były składki na ubezpieczenie zdrowotne w wybranym roku kalendarzowym?</a:t>
            </a:r>
          </a:p>
          <a:p>
            <a:pPr marL="0" indent="0" algn="just">
              <a:lnSpc>
                <a:spcPct val="100000"/>
              </a:lnSpc>
              <a:spcBef>
                <a:spcPts val="0"/>
              </a:spcBef>
              <a:spcAft>
                <a:spcPts val="200"/>
              </a:spcAft>
              <a:buNone/>
            </a:pPr>
            <a:r>
              <a:rPr lang="pl-PL" i="1" dirty="0">
                <a:solidFill>
                  <a:srgbClr val="000000"/>
                </a:solidFill>
                <a:effectLst/>
                <a:latin typeface="+mj-lt"/>
                <a:ea typeface="Arial" panose="020B0604020202020204" pitchFamily="34" charset="0"/>
                <a:cs typeface="Times New Roman" panose="02020603050405020304" pitchFamily="18" charset="0"/>
              </a:rPr>
              <a:t>Możesz zaznaczyć więcej niż jedną odpowiedź.</a:t>
            </a:r>
          </a:p>
          <a:p>
            <a:pPr marL="0" indent="0" algn="just">
              <a:lnSpc>
                <a:spcPct val="100000"/>
              </a:lnSpc>
              <a:spcBef>
                <a:spcPts val="0"/>
              </a:spcBef>
              <a:spcAft>
                <a:spcPts val="200"/>
              </a:spcAft>
              <a:buNone/>
            </a:pPr>
            <a:endParaRPr lang="pl-PL" i="1"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2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Zakładu Ubezpieczeń Społecznych</a:t>
            </a:r>
            <a:endParaRPr lang="pl-PL" sz="1800" i="1" dirty="0">
              <a:solidFill>
                <a:srgbClr val="000000"/>
              </a:solidFill>
              <a:latin typeface="+mj-lt"/>
              <a:ea typeface="Calibri" panose="020F0502020204030204" pitchFamily="34" charset="0"/>
              <a:cs typeface="Times New Roman" panose="02020603050405020304" pitchFamily="18" charset="0"/>
            </a:endParaRPr>
          </a:p>
          <a:p>
            <a:pPr marL="0" indent="0" algn="just">
              <a:lnSpc>
                <a:spcPct val="100000"/>
              </a:lnSpc>
              <a:spcBef>
                <a:spcPts val="0"/>
              </a:spcBef>
              <a:spcAft>
                <a:spcPts val="2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2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Kasy Rolniczego Ubezpieczenia Społecznego</a:t>
            </a:r>
            <a:endParaRPr lang="pl-PL" sz="1800" i="1"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0000"/>
              </a:lnSpc>
              <a:spcBef>
                <a:spcPts val="0"/>
              </a:spcBef>
              <a:spcAft>
                <a:spcPts val="2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2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innego podmiotu (nazwa i adres podmiotu)</a:t>
            </a:r>
            <a:endParaRPr lang="pl-PL" sz="1800" i="1" dirty="0">
              <a:solidFill>
                <a:srgbClr val="000000"/>
              </a:solidFill>
              <a:latin typeface="+mj-lt"/>
              <a:ea typeface="Calibri" panose="020F0502020204030204" pitchFamily="34" charset="0"/>
              <a:cs typeface="Times New Roman" panose="02020603050405020304" pitchFamily="18" charset="0"/>
            </a:endParaRPr>
          </a:p>
          <a:p>
            <a:pPr marL="0" indent="0" algn="just">
              <a:lnSpc>
                <a:spcPct val="100000"/>
              </a:lnSpc>
              <a:spcBef>
                <a:spcPts val="0"/>
              </a:spcBef>
              <a:spcAft>
                <a:spcPts val="200"/>
              </a:spcAft>
              <a:buNone/>
            </a:pPr>
            <a:endParaRPr lang="pl-PL" sz="1800" dirty="0">
              <a:solidFill>
                <a:srgbClr val="000000"/>
              </a:solidFill>
              <a:effectLst/>
              <a:latin typeface="Calibri" panose="020F0502020204030204" pitchFamily="34" charset="0"/>
              <a:ea typeface="Calibri" panose="020F0502020204030204" pitchFamily="34" charset="0"/>
            </a:endParaRPr>
          </a:p>
          <a:p>
            <a:pPr marL="0" indent="0" algn="just">
              <a:lnSpc>
                <a:spcPct val="100000"/>
              </a:lnSpc>
              <a:spcBef>
                <a:spcPts val="0"/>
              </a:spcBef>
              <a:spcAft>
                <a:spcPts val="200"/>
              </a:spcAft>
              <a:buNone/>
            </a:pPr>
            <a:endParaRPr lang="pl-PL" sz="1800" dirty="0">
              <a:solidFill>
                <a:srgbClr val="000000"/>
              </a:solidFill>
              <a:latin typeface="Calibri" panose="020F0502020204030204" pitchFamily="34" charset="0"/>
              <a:ea typeface="Calibri" panose="020F0502020204030204" pitchFamily="34" charset="0"/>
            </a:endParaRPr>
          </a:p>
          <a:p>
            <a:pPr marL="0" indent="0" algn="just">
              <a:lnSpc>
                <a:spcPct val="100000"/>
              </a:lnSpc>
              <a:spcBef>
                <a:spcPts val="0"/>
              </a:spcBef>
              <a:spcAft>
                <a:spcPts val="200"/>
              </a:spcAft>
              <a:buNone/>
            </a:pPr>
            <a:endParaRPr lang="pl-PL" sz="1800" dirty="0">
              <a:solidFill>
                <a:srgbClr val="000000"/>
              </a:solidFill>
              <a:effectLst/>
              <a:latin typeface="Calibri" panose="020F0502020204030204" pitchFamily="34" charset="0"/>
              <a:ea typeface="Calibri" panose="020F0502020204030204" pitchFamily="34" charset="0"/>
            </a:endParaRPr>
          </a:p>
          <a:p>
            <a:pPr marL="0" indent="0" algn="just">
              <a:lnSpc>
                <a:spcPct val="100000"/>
              </a:lnSpc>
              <a:spcBef>
                <a:spcPts val="0"/>
              </a:spcBef>
              <a:spcAft>
                <a:spcPts val="200"/>
              </a:spcAft>
              <a:buNone/>
            </a:pPr>
            <a:r>
              <a:rPr lang="pl-PL" sz="1800" dirty="0">
                <a:solidFill>
                  <a:srgbClr val="000000"/>
                </a:solidFill>
                <a:latin typeface="Calibri" panose="020F0502020204030204" pitchFamily="34" charset="0"/>
                <a:ea typeface="Calibri" panose="020F0502020204030204" pitchFamily="34" charset="0"/>
              </a:rPr>
              <a:t>	</a:t>
            </a:r>
            <a:r>
              <a:rPr lang="pl-PL" sz="1800" dirty="0">
                <a:solidFill>
                  <a:srgbClr val="000000"/>
                </a:solidFill>
                <a:effectLst/>
                <a:latin typeface="Calibri" panose="020F0502020204030204" pitchFamily="34" charset="0"/>
                <a:ea typeface="Calibri" panose="020F0502020204030204" pitchFamily="34" charset="0"/>
              </a:rPr>
              <a:t>Za mnie ani za żadnego z członków mojego gospodarstwa domowego nie były odprowadzane składki na 	ubezpieczenie zdrowotne </a:t>
            </a:r>
            <a:endParaRPr lang="pl-PL" i="1"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34</a:t>
            </a:fld>
            <a:endParaRPr lang="pl-PL" noProof="0"/>
          </a:p>
        </p:txBody>
      </p:sp>
      <p:sp>
        <p:nvSpPr>
          <p:cNvPr id="6" name="Prostokąt 5">
            <a:extLst>
              <a:ext uri="{FF2B5EF4-FFF2-40B4-BE49-F238E27FC236}">
                <a16:creationId xmlns:a16="http://schemas.microsoft.com/office/drawing/2014/main" id="{793DCBC6-613C-793D-5811-A5CA43183E80}"/>
              </a:ext>
            </a:extLst>
          </p:cNvPr>
          <p:cNvSpPr/>
          <p:nvPr/>
        </p:nvSpPr>
        <p:spPr>
          <a:xfrm>
            <a:off x="767408" y="2284147"/>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63B7F38F-4856-48B0-4E74-5EB8918EE7AF}"/>
              </a:ext>
            </a:extLst>
          </p:cNvPr>
          <p:cNvSpPr/>
          <p:nvPr/>
        </p:nvSpPr>
        <p:spPr>
          <a:xfrm>
            <a:off x="767408" y="2839157"/>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79455AA0-E769-0E32-A4F9-04C7D230B7BF}"/>
              </a:ext>
            </a:extLst>
          </p:cNvPr>
          <p:cNvSpPr/>
          <p:nvPr/>
        </p:nvSpPr>
        <p:spPr>
          <a:xfrm>
            <a:off x="787279" y="3478784"/>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5B52F588-33ED-A67C-65E9-186576C7756B}"/>
              </a:ext>
            </a:extLst>
          </p:cNvPr>
          <p:cNvSpPr/>
          <p:nvPr/>
        </p:nvSpPr>
        <p:spPr>
          <a:xfrm>
            <a:off x="767408" y="4687681"/>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2" name="Tabela 12">
            <a:extLst>
              <a:ext uri="{FF2B5EF4-FFF2-40B4-BE49-F238E27FC236}">
                <a16:creationId xmlns:a16="http://schemas.microsoft.com/office/drawing/2014/main" id="{BB9FB0CB-EB30-888D-E1C9-D778157629A8}"/>
              </a:ext>
            </a:extLst>
          </p:cNvPr>
          <p:cNvGraphicFramePr>
            <a:graphicFrameLocks noGrp="1"/>
          </p:cNvGraphicFramePr>
          <p:nvPr>
            <p:extLst>
              <p:ext uri="{D42A27DB-BD31-4B8C-83A1-F6EECF244321}">
                <p14:modId xmlns:p14="http://schemas.microsoft.com/office/powerpoint/2010/main" val="3090075056"/>
              </p:ext>
            </p:extLst>
          </p:nvPr>
        </p:nvGraphicFramePr>
        <p:xfrm>
          <a:off x="1703512" y="3946001"/>
          <a:ext cx="7983984" cy="741680"/>
        </p:xfrm>
        <a:graphic>
          <a:graphicData uri="http://schemas.openxmlformats.org/drawingml/2006/table">
            <a:tbl>
              <a:tblPr firstRow="1" bandRow="1">
                <a:tableStyleId>{BDBED569-4797-4DF1-A0F4-6AAB3CD982D8}</a:tableStyleId>
              </a:tblPr>
              <a:tblGrid>
                <a:gridCol w="7983984">
                  <a:extLst>
                    <a:ext uri="{9D8B030D-6E8A-4147-A177-3AD203B41FA5}">
                      <a16:colId xmlns:a16="http://schemas.microsoft.com/office/drawing/2014/main" val="2152328576"/>
                    </a:ext>
                  </a:extLst>
                </a:gridCol>
              </a:tblGrid>
              <a:tr h="370840">
                <a:tc>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312115"/>
                  </a:ext>
                </a:extLst>
              </a:tr>
              <a:tr h="370840">
                <a:tc>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564751"/>
                  </a:ext>
                </a:extLst>
              </a:tr>
            </a:tbl>
          </a:graphicData>
        </a:graphic>
      </p:graphicFrame>
    </p:spTree>
    <p:extLst>
      <p:ext uri="{BB962C8B-B14F-4D97-AF65-F5344CB8AC3E}">
        <p14:creationId xmlns:p14="http://schemas.microsoft.com/office/powerpoint/2010/main" val="762342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7000"/>
              </a:lnSpc>
              <a:spcBef>
                <a:spcPts val="1800"/>
              </a:spcBef>
              <a:spcAft>
                <a:spcPts val="600"/>
              </a:spcAft>
              <a:buNone/>
            </a:pPr>
            <a:r>
              <a:rPr lang="pl-PL" b="1" dirty="0">
                <a:solidFill>
                  <a:srgbClr val="000000"/>
                </a:solidFill>
                <a:effectLst/>
                <a:latin typeface="+mj-lt"/>
                <a:ea typeface="Arial" panose="020B0604020202020204" pitchFamily="34" charset="0"/>
                <a:cs typeface="Times New Roman" panose="02020603050405020304" pitchFamily="18" charset="0"/>
              </a:rPr>
              <a:t>DANE DOTYCZĄCE DOCHODÓW CZŁONKÓW GOSPODARSTWA DOMOWEGO</a:t>
            </a:r>
          </a:p>
          <a:p>
            <a:pPr marL="0" indent="0" algn="just">
              <a:lnSpc>
                <a:spcPct val="107000"/>
              </a:lnSpc>
              <a:spcBef>
                <a:spcPts val="180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Dochodem gospodarstwa domowego po odliczeniu kwot alimentów świadczonych na rzecz innych osób są: </a:t>
            </a:r>
          </a:p>
          <a:p>
            <a:pPr marL="0" indent="0" algn="just">
              <a:lnSpc>
                <a:spcPct val="107000"/>
              </a:lnSpc>
              <a:spcBef>
                <a:spcPts val="180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przychody podlegające opodatkowaniu na zasadach określonych w art. 27, art. 30b, art. 30c, art. 30e i art. 30f ustawy z dnia 26 lipca 1991 r. podatku dochodowym od osób fizycznych (Dz. U. z 2021 r. poz. 1128, z późn. zm.) pomniejszone o koszty uzyskania przychodu, należny podatek dochodowy od osób fizycznych, składki na ubezpieczenia społeczne niezaliczone do kosztów uzyskania przychodu oraz składki na ubezpieczenie zdrowotne, </a:t>
            </a:r>
          </a:p>
          <a:p>
            <a:pPr marL="0" indent="0" algn="just">
              <a:lnSpc>
                <a:spcPct val="107000"/>
              </a:lnSpc>
              <a:spcBef>
                <a:spcPts val="180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dochody niepodlegające opodatkowaniu podatkiem dochodowym od osób fizycznych (urząd ustala je na podstawie oświadczenia zawartego w załączniku nr 1a), </a:t>
            </a:r>
          </a:p>
          <a:p>
            <a:pPr marL="0" indent="0" algn="just">
              <a:lnSpc>
                <a:spcPct val="107000"/>
              </a:lnSpc>
              <a:spcBef>
                <a:spcPts val="180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dochody z gospodarstwa rolnego (organ ustala je na podstawie wielkości gospodarstwa rolnego podanej w załączniku nr 1b), </a:t>
            </a:r>
          </a:p>
          <a:p>
            <a:pPr marL="0" indent="0" algn="just">
              <a:lnSpc>
                <a:spcPct val="107000"/>
              </a:lnSpc>
              <a:spcBef>
                <a:spcPts val="180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dochody z działalności opodatkowanej na podstawie przepisów o zryczałtowanym podatku dochodowym.</a:t>
            </a:r>
          </a:p>
          <a:p>
            <a:pPr marL="0" indent="0" algn="just">
              <a:lnSpc>
                <a:spcPct val="107000"/>
              </a:lnSpc>
              <a:spcBef>
                <a:spcPts val="1800"/>
              </a:spcBef>
              <a:spcAft>
                <a:spcPts val="600"/>
              </a:spcAft>
              <a:buNone/>
            </a:pPr>
            <a:endParaRPr lang="pl-PL"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35</a:t>
            </a:fld>
            <a:endParaRPr lang="pl-PL" noProof="0"/>
          </a:p>
        </p:txBody>
      </p:sp>
    </p:spTree>
    <p:extLst>
      <p:ext uri="{BB962C8B-B14F-4D97-AF65-F5344CB8AC3E}">
        <p14:creationId xmlns:p14="http://schemas.microsoft.com/office/powerpoint/2010/main" val="409282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b="1" dirty="0">
                <a:solidFill>
                  <a:srgbClr val="000000"/>
                </a:solidFill>
                <a:effectLst/>
                <a:latin typeface="+mj-lt"/>
                <a:ea typeface="Arial" panose="020B0604020202020204" pitchFamily="34" charset="0"/>
                <a:cs typeface="Times New Roman" panose="02020603050405020304" pitchFamily="18" charset="0"/>
              </a:rPr>
              <a:t>DANE DOTYCZĄCE DOCHODÓW CZŁONKÓW GOSPODARSTWA DOMOWEGO</a:t>
            </a:r>
          </a:p>
          <a:p>
            <a:pPr marL="0" indent="0" algn="just">
              <a:lnSpc>
                <a:spcPct val="100000"/>
              </a:lnSpc>
              <a:spcBef>
                <a:spcPts val="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Dochodem gospodarstwa domowego po odliczeniu kwot alimentów świadczonych na rzecz innych osób są: </a:t>
            </a:r>
          </a:p>
          <a:p>
            <a:pPr marL="0" indent="0" algn="just">
              <a:lnSpc>
                <a:spcPct val="100000"/>
              </a:lnSpc>
              <a:spcBef>
                <a:spcPts val="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przychody podlegające opodatkowaniu na zasadach określonych w art. 27, art. 30b, art. 30c, art. 30e i art. 30f ustawy z dnia 26 lipca 1991 r. podatku dochodowym od osób fizycznych (Dz. U. z 2021 r. poz. 1128, z późn. zm.) pomniejszone o koszty uzyskania przychodu, należny podatek dochodowy od osób fizycznych, składki na ubezpieczenia społeczne niezaliczone do kosztów uzyskania przychodu oraz składki na ubezpieczenie zdrowotne, </a:t>
            </a:r>
          </a:p>
          <a:p>
            <a:pPr marL="0" indent="0" algn="just">
              <a:lnSpc>
                <a:spcPct val="100000"/>
              </a:lnSpc>
              <a:spcBef>
                <a:spcPts val="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dochody niepodlegające opodatkowaniu podatkiem dochodowym od osób fizycznych (urząd ustala je na podstawie oświadczenia zawartego w załączniku nr 1a), </a:t>
            </a:r>
          </a:p>
          <a:p>
            <a:pPr marL="0" indent="0" algn="just">
              <a:lnSpc>
                <a:spcPct val="100000"/>
              </a:lnSpc>
              <a:spcBef>
                <a:spcPts val="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dochody z gospodarstwa rolnego (organ ustala je na podstawie wielkości gospodarstwa rolnego podanej w załączniku nr 1b), </a:t>
            </a:r>
          </a:p>
          <a:p>
            <a:pPr marL="0" indent="0" algn="just">
              <a:lnSpc>
                <a:spcPct val="100000"/>
              </a:lnSpc>
              <a:spcBef>
                <a:spcPts val="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 dochody z działalności opodatkowanej na podstawie przepisów o zryczałtowanym podatku dochodowym.</a:t>
            </a:r>
          </a:p>
          <a:p>
            <a:pPr marL="0" indent="0" algn="just">
              <a:lnSpc>
                <a:spcPct val="100000"/>
              </a:lnSpc>
              <a:spcBef>
                <a:spcPts val="0"/>
              </a:spcBef>
              <a:spcAft>
                <a:spcPts val="600"/>
              </a:spcAft>
              <a:buNone/>
            </a:pPr>
            <a:endParaRPr lang="pl-PL" i="1"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b="1" dirty="0">
                <a:solidFill>
                  <a:srgbClr val="000000"/>
                </a:solidFill>
                <a:effectLst/>
                <a:latin typeface="+mj-lt"/>
                <a:ea typeface="Arial" panose="020B0604020202020204" pitchFamily="34" charset="0"/>
                <a:cs typeface="Times New Roman" panose="02020603050405020304" pitchFamily="18" charset="0"/>
              </a:rPr>
              <a:t>ALIMENTY </a:t>
            </a:r>
          </a:p>
          <a:p>
            <a:pPr marL="0" indent="0" algn="just">
              <a:lnSpc>
                <a:spcPct val="100000"/>
              </a:lnSpc>
              <a:spcBef>
                <a:spcPts val="0"/>
              </a:spcBef>
              <a:spcAft>
                <a:spcPts val="600"/>
              </a:spcAft>
              <a:buNone/>
            </a:pPr>
            <a:r>
              <a:rPr lang="pl-PL" i="1" dirty="0">
                <a:solidFill>
                  <a:srgbClr val="000000"/>
                </a:solidFill>
                <a:effectLst/>
                <a:latin typeface="+mj-lt"/>
                <a:ea typeface="Arial" panose="020B0604020202020204" pitchFamily="34" charset="0"/>
                <a:cs typeface="Times New Roman" panose="02020603050405020304" pitchFamily="18" charset="0"/>
              </a:rPr>
              <a:t>Łączna kwota alimentów świadczonych na rzecz innych osób wyniosła:</a:t>
            </a:r>
          </a:p>
          <a:p>
            <a:pPr marL="0" indent="0" algn="just">
              <a:lnSpc>
                <a:spcPct val="100000"/>
              </a:lnSpc>
              <a:spcBef>
                <a:spcPts val="0"/>
              </a:spcBef>
              <a:spcAft>
                <a:spcPts val="600"/>
              </a:spcAft>
              <a:buNone/>
            </a:pPr>
            <a:endParaRPr lang="pl-PL" i="1"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36</a:t>
            </a:fld>
            <a:endParaRPr lang="pl-PL" noProof="0"/>
          </a:p>
        </p:txBody>
      </p:sp>
      <p:graphicFrame>
        <p:nvGraphicFramePr>
          <p:cNvPr id="4" name="Tabela 3">
            <a:extLst>
              <a:ext uri="{FF2B5EF4-FFF2-40B4-BE49-F238E27FC236}">
                <a16:creationId xmlns:a16="http://schemas.microsoft.com/office/drawing/2014/main" id="{669B5E41-B8C3-7630-4CA8-7448C02958A2}"/>
              </a:ext>
            </a:extLst>
          </p:cNvPr>
          <p:cNvGraphicFramePr>
            <a:graphicFrameLocks noGrp="1"/>
          </p:cNvGraphicFramePr>
          <p:nvPr>
            <p:extLst>
              <p:ext uri="{D42A27DB-BD31-4B8C-83A1-F6EECF244321}">
                <p14:modId xmlns:p14="http://schemas.microsoft.com/office/powerpoint/2010/main" val="435534075"/>
              </p:ext>
            </p:extLst>
          </p:nvPr>
        </p:nvGraphicFramePr>
        <p:xfrm>
          <a:off x="1055440" y="6021288"/>
          <a:ext cx="3888000" cy="370800"/>
        </p:xfrm>
        <a:graphic>
          <a:graphicData uri="http://schemas.openxmlformats.org/drawingml/2006/table">
            <a:tbl>
              <a:tblPr>
                <a:tableStyleId>{BDBED569-4797-4DF1-A0F4-6AAB3CD982D8}</a:tableStyleId>
              </a:tblPr>
              <a:tblGrid>
                <a:gridCol w="432000">
                  <a:extLst>
                    <a:ext uri="{9D8B030D-6E8A-4147-A177-3AD203B41FA5}">
                      <a16:colId xmlns:a16="http://schemas.microsoft.com/office/drawing/2014/main" val="3901877491"/>
                    </a:ext>
                  </a:extLst>
                </a:gridCol>
                <a:gridCol w="432000">
                  <a:extLst>
                    <a:ext uri="{9D8B030D-6E8A-4147-A177-3AD203B41FA5}">
                      <a16:colId xmlns:a16="http://schemas.microsoft.com/office/drawing/2014/main" val="2395490017"/>
                    </a:ext>
                  </a:extLst>
                </a:gridCol>
                <a:gridCol w="432000">
                  <a:extLst>
                    <a:ext uri="{9D8B030D-6E8A-4147-A177-3AD203B41FA5}">
                      <a16:colId xmlns:a16="http://schemas.microsoft.com/office/drawing/2014/main" val="993359649"/>
                    </a:ext>
                  </a:extLst>
                </a:gridCol>
                <a:gridCol w="432000">
                  <a:extLst>
                    <a:ext uri="{9D8B030D-6E8A-4147-A177-3AD203B41FA5}">
                      <a16:colId xmlns:a16="http://schemas.microsoft.com/office/drawing/2014/main" val="1641637944"/>
                    </a:ext>
                  </a:extLst>
                </a:gridCol>
                <a:gridCol w="432000">
                  <a:extLst>
                    <a:ext uri="{9D8B030D-6E8A-4147-A177-3AD203B41FA5}">
                      <a16:colId xmlns:a16="http://schemas.microsoft.com/office/drawing/2014/main" val="889201970"/>
                    </a:ext>
                  </a:extLst>
                </a:gridCol>
                <a:gridCol w="432000">
                  <a:extLst>
                    <a:ext uri="{9D8B030D-6E8A-4147-A177-3AD203B41FA5}">
                      <a16:colId xmlns:a16="http://schemas.microsoft.com/office/drawing/2014/main" val="2670127300"/>
                    </a:ext>
                  </a:extLst>
                </a:gridCol>
                <a:gridCol w="432000">
                  <a:extLst>
                    <a:ext uri="{9D8B030D-6E8A-4147-A177-3AD203B41FA5}">
                      <a16:colId xmlns:a16="http://schemas.microsoft.com/office/drawing/2014/main" val="1266398000"/>
                    </a:ext>
                  </a:extLst>
                </a:gridCol>
                <a:gridCol w="432000">
                  <a:extLst>
                    <a:ext uri="{9D8B030D-6E8A-4147-A177-3AD203B41FA5}">
                      <a16:colId xmlns:a16="http://schemas.microsoft.com/office/drawing/2014/main" val="2217996781"/>
                    </a:ext>
                  </a:extLst>
                </a:gridCol>
                <a:gridCol w="432000">
                  <a:extLst>
                    <a:ext uri="{9D8B030D-6E8A-4147-A177-3AD203B41FA5}">
                      <a16:colId xmlns:a16="http://schemas.microsoft.com/office/drawing/2014/main" val="1490183275"/>
                    </a:ext>
                  </a:extLst>
                </a:gridCol>
              </a:tblGrid>
              <a:tr h="370800">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dirty="0">
                          <a:effectLst/>
                        </a:rPr>
                        <a:t>zł</a:t>
                      </a:r>
                      <a:endParaRPr lang="pl-PL" sz="2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a:effectLst/>
                        </a:rPr>
                        <a:t> </a:t>
                      </a:r>
                      <a:endParaRPr lang="pl-PL" sz="20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800"/>
                        </a:spcBef>
                      </a:pPr>
                      <a:r>
                        <a:rPr lang="pl-PL" sz="2000" dirty="0">
                          <a:effectLst/>
                        </a:rPr>
                        <a:t>gr</a:t>
                      </a:r>
                      <a:endParaRPr lang="pl-PL" sz="2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4530432"/>
                  </a:ext>
                </a:extLst>
              </a:tr>
            </a:tbl>
          </a:graphicData>
        </a:graphic>
      </p:graphicFrame>
    </p:spTree>
    <p:extLst>
      <p:ext uri="{BB962C8B-B14F-4D97-AF65-F5344CB8AC3E}">
        <p14:creationId xmlns:p14="http://schemas.microsoft.com/office/powerpoint/2010/main" val="308046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b="1" dirty="0">
                <a:solidFill>
                  <a:srgbClr val="000000"/>
                </a:solidFill>
                <a:effectLst/>
                <a:latin typeface="+mj-lt"/>
                <a:ea typeface="Arial" panose="020B0604020202020204" pitchFamily="34" charset="0"/>
                <a:cs typeface="Times New Roman" panose="02020603050405020304" pitchFamily="18" charset="0"/>
              </a:rPr>
              <a:t>DOCHODY WNIOSKODAWCY LUB JEGO CZŁONKÓW GOSPODARSTWA DOMOWEGO</a:t>
            </a:r>
          </a:p>
          <a:p>
            <a:pPr marL="0" indent="0" algn="just">
              <a:lnSpc>
                <a:spcPct val="100000"/>
              </a:lnSpc>
              <a:spcBef>
                <a:spcPts val="0"/>
              </a:spcBef>
              <a:spcAft>
                <a:spcPts val="600"/>
              </a:spcAft>
              <a:buNone/>
            </a:pPr>
            <a:r>
              <a:rPr lang="pl-PL" dirty="0">
                <a:solidFill>
                  <a:srgbClr val="000000"/>
                </a:solidFill>
                <a:effectLst/>
                <a:latin typeface="+mj-lt"/>
                <a:ea typeface="Arial" panose="020B0604020202020204" pitchFamily="34" charset="0"/>
                <a:cs typeface="Times New Roman" panose="02020603050405020304" pitchFamily="18" charset="0"/>
              </a:rPr>
              <a:t>Czy w podanym roku kalendarzowym Ty lub członkowie Twojego gospodarstwa domowego uzyskiwaliście dochody niepodlegające opodatkowaniu podatkiem dochodowym od osób fizycznych na zasadach określonych w art. 27, art. 30b, art. 30c, art. 30e i art. 30f ustawy z dnia 26 lipca 1991 r. o podatku dochodowym od osób fizycznych?</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Tak</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i="1" dirty="0">
                <a:effectLst/>
                <a:latin typeface="Calibri" panose="020F0502020204030204" pitchFamily="34" charset="0"/>
                <a:ea typeface="Calibri" panose="020F0502020204030204" pitchFamily="34" charset="0"/>
                <a:cs typeface="Times New Roman" panose="02020603050405020304" pitchFamily="18" charset="0"/>
              </a:rPr>
              <a:t>Jeśli zaznaczysz ten punkt, wypełnij załącznik 1a </a:t>
            </a:r>
            <a:r>
              <a:rPr lang="pl-PL" sz="1800" i="1" dirty="0">
                <a:effectLst/>
                <a:latin typeface="Calibri" panose="020F0502020204030204" pitchFamily="34" charset="0"/>
                <a:ea typeface="Calibri" panose="020F0502020204030204" pitchFamily="34" charset="0"/>
              </a:rPr>
              <a:t>–</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oświadczenie o dochodach.</a:t>
            </a:r>
            <a:endParaRPr lang="pl-PL" sz="1800" i="1" dirty="0">
              <a:solidFill>
                <a:srgbClr val="000000"/>
              </a:solidFill>
              <a:latin typeface="+mj-lt"/>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Nie</a:t>
            </a:r>
          </a:p>
          <a:p>
            <a:pPr marL="0" indent="0" algn="just">
              <a:lnSpc>
                <a:spcPct val="100000"/>
              </a:lnSpc>
              <a:spcBef>
                <a:spcPts val="0"/>
              </a:spcBef>
              <a:spcAft>
                <a:spcPts val="600"/>
              </a:spcAft>
              <a:buNone/>
            </a:pPr>
            <a:endParaRPr lang="pl-P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None/>
            </a:pPr>
            <a:r>
              <a:rPr lang="pl-PL" dirty="0">
                <a:solidFill>
                  <a:srgbClr val="000000"/>
                </a:solidFill>
                <a:effectLst/>
                <a:latin typeface="+mj-lt"/>
                <a:ea typeface="Arial" panose="020B0604020202020204" pitchFamily="34" charset="0"/>
                <a:cs typeface="Times New Roman" panose="02020603050405020304" pitchFamily="18" charset="0"/>
              </a:rPr>
              <a:t>Czy w podanym roku kalendarzowym Ty lub członkowie Twojego gospodarstwa domowego uzyskiwaliście dochody z gospodarstwa rolnego?</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Tak</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i="1" dirty="0">
                <a:effectLst/>
                <a:latin typeface="Calibri" panose="020F0502020204030204" pitchFamily="34" charset="0"/>
                <a:ea typeface="Calibri" panose="020F0502020204030204" pitchFamily="34" charset="0"/>
                <a:cs typeface="Times New Roman" panose="02020603050405020304" pitchFamily="18" charset="0"/>
              </a:rPr>
              <a:t>Jeśli zaznaczysz ten punkt, wypełnij załącznik 1b </a:t>
            </a:r>
            <a:r>
              <a:rPr lang="pl-PL" sz="1800" i="1" dirty="0">
                <a:effectLst/>
                <a:latin typeface="Calibri" panose="020F0502020204030204" pitchFamily="34" charset="0"/>
                <a:ea typeface="Calibri" panose="020F0502020204030204" pitchFamily="34" charset="0"/>
              </a:rPr>
              <a:t>–</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oświadczenie o wielkości gospodarstwa rolnego.</a:t>
            </a:r>
            <a:endParaRPr lang="pl-PL" sz="1800" i="1" dirty="0">
              <a:solidFill>
                <a:srgbClr val="000000"/>
              </a:solidFill>
              <a:latin typeface="+mj-lt"/>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Nie</a:t>
            </a:r>
            <a:endParaRPr lang="pl-PL"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37</a:t>
            </a:fld>
            <a:endParaRPr lang="pl-PL" noProof="0"/>
          </a:p>
        </p:txBody>
      </p:sp>
      <p:sp>
        <p:nvSpPr>
          <p:cNvPr id="6" name="Prostokąt 5">
            <a:extLst>
              <a:ext uri="{FF2B5EF4-FFF2-40B4-BE49-F238E27FC236}">
                <a16:creationId xmlns:a16="http://schemas.microsoft.com/office/drawing/2014/main" id="{02B8FB68-5241-D0E5-AE6E-A1758C620575}"/>
              </a:ext>
            </a:extLst>
          </p:cNvPr>
          <p:cNvSpPr/>
          <p:nvPr/>
        </p:nvSpPr>
        <p:spPr>
          <a:xfrm>
            <a:off x="767408" y="2299857"/>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BB3B46D3-EC12-31FD-DD4D-12B2F318719A}"/>
              </a:ext>
            </a:extLst>
          </p:cNvPr>
          <p:cNvSpPr/>
          <p:nvPr/>
        </p:nvSpPr>
        <p:spPr>
          <a:xfrm>
            <a:off x="780629" y="292494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304536B-346B-67C1-341C-B656096C7EFF}"/>
              </a:ext>
            </a:extLst>
          </p:cNvPr>
          <p:cNvSpPr/>
          <p:nvPr/>
        </p:nvSpPr>
        <p:spPr>
          <a:xfrm>
            <a:off x="780629" y="4295303"/>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7936BEEF-25DB-DB24-0809-4BE4E3DFE59E}"/>
              </a:ext>
            </a:extLst>
          </p:cNvPr>
          <p:cNvSpPr/>
          <p:nvPr/>
        </p:nvSpPr>
        <p:spPr>
          <a:xfrm>
            <a:off x="780629" y="4919649"/>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810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b="1" dirty="0">
                <a:solidFill>
                  <a:srgbClr val="000000"/>
                </a:solidFill>
                <a:effectLst/>
                <a:latin typeface="+mj-lt"/>
                <a:ea typeface="Arial" panose="020B0604020202020204" pitchFamily="34" charset="0"/>
                <a:cs typeface="Times New Roman" panose="02020603050405020304" pitchFamily="18" charset="0"/>
              </a:rPr>
              <a:t>OŚWIADCZENIA</a:t>
            </a:r>
          </a:p>
          <a:p>
            <a:pPr marL="0" indent="0" algn="just">
              <a:lnSpc>
                <a:spcPct val="100000"/>
              </a:lnSpc>
              <a:spcBef>
                <a:spcPts val="0"/>
              </a:spcBef>
              <a:spcAft>
                <a:spcPts val="600"/>
              </a:spcAft>
              <a:buNone/>
            </a:pPr>
            <a:r>
              <a:rPr lang="pl-PL" dirty="0">
                <a:solidFill>
                  <a:srgbClr val="000000"/>
                </a:solidFill>
                <a:effectLst/>
                <a:latin typeface="+mj-lt"/>
                <a:ea typeface="Arial" panose="020B0604020202020204" pitchFamily="34" charset="0"/>
                <a:cs typeface="Times New Roman" panose="02020603050405020304" pitchFamily="18" charset="0"/>
              </a:rPr>
              <a:t>Oświadczam, że: </a:t>
            </a:r>
          </a:p>
          <a:p>
            <a:pPr algn="just">
              <a:lnSpc>
                <a:spcPct val="100000"/>
              </a:lnSpc>
              <a:spcBef>
                <a:spcPts val="0"/>
              </a:spcBef>
              <a:spcAft>
                <a:spcPts val="600"/>
              </a:spcAft>
            </a:pPr>
            <a:r>
              <a:rPr lang="pl-PL" dirty="0">
                <a:solidFill>
                  <a:srgbClr val="000000"/>
                </a:solidFill>
                <a:effectLst/>
                <a:latin typeface="+mj-lt"/>
                <a:ea typeface="Arial" panose="020B0604020202020204" pitchFamily="34" charset="0"/>
                <a:cs typeface="Times New Roman" panose="02020603050405020304" pitchFamily="18" charset="0"/>
              </a:rPr>
              <a:t>wszystkie podane w załączniku dane są zgodne z prawdą,</a:t>
            </a:r>
          </a:p>
          <a:p>
            <a:pPr algn="just">
              <a:lnSpc>
                <a:spcPct val="100000"/>
              </a:lnSpc>
              <a:spcBef>
                <a:spcPts val="0"/>
              </a:spcBef>
              <a:spcAft>
                <a:spcPts val="600"/>
              </a:spcAft>
            </a:pPr>
            <a:r>
              <a:rPr lang="pl-PL" dirty="0">
                <a:solidFill>
                  <a:srgbClr val="000000"/>
                </a:solidFill>
                <a:effectLst/>
                <a:latin typeface="+mj-lt"/>
                <a:ea typeface="Arial" panose="020B0604020202020204" pitchFamily="34" charset="0"/>
                <a:cs typeface="Times New Roman" panose="02020603050405020304" pitchFamily="18" charset="0"/>
              </a:rPr>
              <a:t>jestem świadoma / świadomy odpowiedzialności karnej za złożenie fałszywego oświadczenia.</a:t>
            </a:r>
          </a:p>
          <a:p>
            <a:pPr marL="0" indent="0" algn="just">
              <a:lnSpc>
                <a:spcPct val="100000"/>
              </a:lnSpc>
              <a:spcBef>
                <a:spcPts val="0"/>
              </a:spcBef>
              <a:spcAft>
                <a:spcPts val="600"/>
              </a:spcAft>
              <a:buNone/>
            </a:pPr>
            <a:endParaRPr lang="pl-PL"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miejscowość                                 data: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pl-PL" sz="1800" dirty="0">
                <a:effectLst/>
                <a:latin typeface="Calibri" panose="020F0502020204030204" pitchFamily="34" charset="0"/>
                <a:ea typeface="Calibri" panose="020F0502020204030204" pitchFamily="34" charset="0"/>
                <a:cs typeface="Times New Roman" panose="02020603050405020304" pitchFamily="18" charset="0"/>
              </a:rPr>
              <a:t> / mm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rrrr</a:t>
            </a:r>
            <a:r>
              <a:rPr lang="pl-PL" sz="1800" dirty="0">
                <a:effectLst/>
                <a:latin typeface="Calibri" panose="020F0502020204030204" pitchFamily="34" charset="0"/>
                <a:ea typeface="Calibri" panose="020F0502020204030204" pitchFamily="34" charset="0"/>
                <a:cs typeface="Times New Roman" panose="02020603050405020304" pitchFamily="18" charset="0"/>
              </a:rPr>
              <a:t>	                       podpis wnioskodawcy</a:t>
            </a:r>
            <a:endParaRPr lang="pl-PL"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38</a:t>
            </a:fld>
            <a:endParaRPr lang="pl-PL" noProof="0"/>
          </a:p>
        </p:txBody>
      </p:sp>
      <p:graphicFrame>
        <p:nvGraphicFramePr>
          <p:cNvPr id="16" name="Tabela 16">
            <a:extLst>
              <a:ext uri="{FF2B5EF4-FFF2-40B4-BE49-F238E27FC236}">
                <a16:creationId xmlns:a16="http://schemas.microsoft.com/office/drawing/2014/main" id="{DFE1C983-8AB0-D453-49EE-19CB5ED8C9DC}"/>
              </a:ext>
            </a:extLst>
          </p:cNvPr>
          <p:cNvGraphicFramePr>
            <a:graphicFrameLocks noGrp="1"/>
          </p:cNvGraphicFramePr>
          <p:nvPr>
            <p:extLst>
              <p:ext uri="{D42A27DB-BD31-4B8C-83A1-F6EECF244321}">
                <p14:modId xmlns:p14="http://schemas.microsoft.com/office/powerpoint/2010/main" val="2905653217"/>
              </p:ext>
            </p:extLst>
          </p:nvPr>
        </p:nvGraphicFramePr>
        <p:xfrm>
          <a:off x="275302" y="2420888"/>
          <a:ext cx="2076281" cy="370840"/>
        </p:xfrm>
        <a:graphic>
          <a:graphicData uri="http://schemas.openxmlformats.org/drawingml/2006/table">
            <a:tbl>
              <a:tblPr firstRow="1" bandRow="1">
                <a:tableStyleId>{BDBED569-4797-4DF1-A0F4-6AAB3CD982D8}</a:tableStyleId>
              </a:tblPr>
              <a:tblGrid>
                <a:gridCol w="2076281">
                  <a:extLst>
                    <a:ext uri="{9D8B030D-6E8A-4147-A177-3AD203B41FA5}">
                      <a16:colId xmlns:a16="http://schemas.microsoft.com/office/drawing/2014/main" val="25482417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3998924879"/>
                  </a:ext>
                </a:extLst>
              </a:tr>
            </a:tbl>
          </a:graphicData>
        </a:graphic>
      </p:graphicFrame>
      <p:graphicFrame>
        <p:nvGraphicFramePr>
          <p:cNvPr id="17" name="Tabela 16">
            <a:extLst>
              <a:ext uri="{FF2B5EF4-FFF2-40B4-BE49-F238E27FC236}">
                <a16:creationId xmlns:a16="http://schemas.microsoft.com/office/drawing/2014/main" id="{1EB1DA8E-7BAA-9924-CC2E-8AA8AAEFA738}"/>
              </a:ext>
            </a:extLst>
          </p:cNvPr>
          <p:cNvGraphicFramePr>
            <a:graphicFrameLocks noGrp="1"/>
          </p:cNvGraphicFramePr>
          <p:nvPr>
            <p:extLst>
              <p:ext uri="{D42A27DB-BD31-4B8C-83A1-F6EECF244321}">
                <p14:modId xmlns:p14="http://schemas.microsoft.com/office/powerpoint/2010/main" val="1908069110"/>
              </p:ext>
            </p:extLst>
          </p:nvPr>
        </p:nvGraphicFramePr>
        <p:xfrm>
          <a:off x="7158454" y="2400312"/>
          <a:ext cx="3618066" cy="370840"/>
        </p:xfrm>
        <a:graphic>
          <a:graphicData uri="http://schemas.openxmlformats.org/drawingml/2006/table">
            <a:tbl>
              <a:tblPr firstRow="1" bandRow="1">
                <a:tableStyleId>{BDBED569-4797-4DF1-A0F4-6AAB3CD982D8}</a:tableStyleId>
              </a:tblPr>
              <a:tblGrid>
                <a:gridCol w="3618066">
                  <a:extLst>
                    <a:ext uri="{9D8B030D-6E8A-4147-A177-3AD203B41FA5}">
                      <a16:colId xmlns:a16="http://schemas.microsoft.com/office/drawing/2014/main" val="25482417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3998924879"/>
                  </a:ext>
                </a:extLst>
              </a:tr>
            </a:tbl>
          </a:graphicData>
        </a:graphic>
      </p:graphicFrame>
      <p:graphicFrame>
        <p:nvGraphicFramePr>
          <p:cNvPr id="18" name="Tabela 16">
            <a:extLst>
              <a:ext uri="{FF2B5EF4-FFF2-40B4-BE49-F238E27FC236}">
                <a16:creationId xmlns:a16="http://schemas.microsoft.com/office/drawing/2014/main" id="{13AF0F68-8F0C-D3D9-96DA-28A5399CF39C}"/>
              </a:ext>
            </a:extLst>
          </p:cNvPr>
          <p:cNvGraphicFramePr>
            <a:graphicFrameLocks noGrp="1"/>
          </p:cNvGraphicFramePr>
          <p:nvPr>
            <p:extLst>
              <p:ext uri="{D42A27DB-BD31-4B8C-83A1-F6EECF244321}">
                <p14:modId xmlns:p14="http://schemas.microsoft.com/office/powerpoint/2010/main" val="4101961372"/>
              </p:ext>
            </p:extLst>
          </p:nvPr>
        </p:nvGraphicFramePr>
        <p:xfrm>
          <a:off x="3287688" y="2400312"/>
          <a:ext cx="2076281" cy="370840"/>
        </p:xfrm>
        <a:graphic>
          <a:graphicData uri="http://schemas.openxmlformats.org/drawingml/2006/table">
            <a:tbl>
              <a:tblPr firstRow="1" bandRow="1">
                <a:tableStyleId>{BDBED569-4797-4DF1-A0F4-6AAB3CD982D8}</a:tableStyleId>
              </a:tblPr>
              <a:tblGrid>
                <a:gridCol w="2076281">
                  <a:extLst>
                    <a:ext uri="{9D8B030D-6E8A-4147-A177-3AD203B41FA5}">
                      <a16:colId xmlns:a16="http://schemas.microsoft.com/office/drawing/2014/main" val="25482417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3998924879"/>
                  </a:ext>
                </a:extLst>
              </a:tr>
            </a:tbl>
          </a:graphicData>
        </a:graphic>
      </p:graphicFrame>
    </p:spTree>
    <p:extLst>
      <p:ext uri="{BB962C8B-B14F-4D97-AF65-F5344CB8AC3E}">
        <p14:creationId xmlns:p14="http://schemas.microsoft.com/office/powerpoint/2010/main" val="1217789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ZAŁĄCZNIK NR 1A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do wniosku o wypłatę refundacji podatku VAT za dostarczone paliwa gazowe</a:t>
            </a:r>
          </a:p>
          <a:p>
            <a:pPr marL="0" indent="0" algn="ctr">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OŚWIADCZENIE WNIOSKODAWCY O JEGO DOCHODACH LUB DOCHODACH CZŁONKA GOSPODARSTWA DOMOWEGO NIEPODLEGAJĄCYCH OPODATKOWANIU PODATKIEM DOCHODOWYM OD OSÓB FIZYCZNYCH</a:t>
            </a: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DANE CZŁONKA GOSPODARSTWA DOMOWEGO, KTÓREGO DOTYCZY OŚWIADCZENIE</a:t>
            </a: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Imię (imiona)</a:t>
            </a:r>
          </a:p>
          <a:p>
            <a:pPr marL="0" indent="0">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Nazwisko</a:t>
            </a:r>
          </a:p>
          <a:p>
            <a:pPr marL="0" indent="0">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Numer PESEL</a:t>
            </a:r>
          </a:p>
          <a:p>
            <a:pPr marL="0" indent="0">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Seria i numer dokumentu stwierdzającego tożsamość (</a:t>
            </a:r>
            <a:r>
              <a:rPr lang="pl-PL" sz="1800" i="1" dirty="0">
                <a:solidFill>
                  <a:srgbClr val="000000"/>
                </a:solidFill>
                <a:effectLst/>
                <a:latin typeface="+mj-lt"/>
                <a:ea typeface="Arial" panose="020B0604020202020204" pitchFamily="34" charset="0"/>
                <a:cs typeface="Times New Roman" panose="02020603050405020304" pitchFamily="18" charset="0"/>
              </a:rPr>
              <a:t>Wypełnij, jeśli ta osoba nie ma numeru PESEL.)</a:t>
            </a:r>
          </a:p>
          <a:p>
            <a:pPr marL="0" indent="0">
              <a:lnSpc>
                <a:spcPct val="100000"/>
              </a:lnSpc>
              <a:spcBef>
                <a:spcPts val="0"/>
              </a:spcBef>
              <a:spcAft>
                <a:spcPts val="600"/>
              </a:spcAft>
              <a:buNone/>
            </a:pPr>
            <a:endParaRPr lang="pl-PL" sz="1800" i="1"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39</a:t>
            </a:fld>
            <a:endParaRPr lang="pl-PL" noProof="0"/>
          </a:p>
        </p:txBody>
      </p:sp>
      <p:graphicFrame>
        <p:nvGraphicFramePr>
          <p:cNvPr id="6" name="Tabela 5">
            <a:extLst>
              <a:ext uri="{FF2B5EF4-FFF2-40B4-BE49-F238E27FC236}">
                <a16:creationId xmlns:a16="http://schemas.microsoft.com/office/drawing/2014/main" id="{E5C4745B-436E-ED91-92F1-F2F7C13D0655}"/>
              </a:ext>
            </a:extLst>
          </p:cNvPr>
          <p:cNvGraphicFramePr>
            <a:graphicFrameLocks noGrp="1"/>
          </p:cNvGraphicFramePr>
          <p:nvPr>
            <p:extLst>
              <p:ext uri="{D42A27DB-BD31-4B8C-83A1-F6EECF244321}">
                <p14:modId xmlns:p14="http://schemas.microsoft.com/office/powerpoint/2010/main" val="4197535118"/>
              </p:ext>
            </p:extLst>
          </p:nvPr>
        </p:nvGraphicFramePr>
        <p:xfrm>
          <a:off x="740538" y="1964024"/>
          <a:ext cx="10873208" cy="1141350"/>
        </p:xfrm>
        <a:graphic>
          <a:graphicData uri="http://schemas.openxmlformats.org/drawingml/2006/table">
            <a:tbl>
              <a:tblPr firstRow="1" firstCol="1" bandRow="1">
                <a:tableStyleId>{BDBED569-4797-4DF1-A0F4-6AAB3CD982D8}</a:tableStyleId>
              </a:tblPr>
              <a:tblGrid>
                <a:gridCol w="10873208">
                  <a:extLst>
                    <a:ext uri="{9D8B030D-6E8A-4147-A177-3AD203B41FA5}">
                      <a16:colId xmlns:a16="http://schemas.microsoft.com/office/drawing/2014/main" val="3304143366"/>
                    </a:ext>
                  </a:extLst>
                </a:gridCol>
              </a:tblGrid>
              <a:tr h="0">
                <a:tc>
                  <a:txBody>
                    <a:bodyPr/>
                    <a:lstStyle/>
                    <a:p>
                      <a:pPr algn="ctr">
                        <a:lnSpc>
                          <a:spcPct val="107000"/>
                        </a:lnSpc>
                        <a:spcBef>
                          <a:spcPts val="800"/>
                        </a:spcBef>
                        <a:spcAft>
                          <a:spcPts val="800"/>
                        </a:spcAft>
                      </a:pPr>
                      <a:r>
                        <a:rPr lang="pl-PL" sz="1700" dirty="0">
                          <a:effectLst/>
                        </a:rPr>
                        <a:t>UWAGA!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702372"/>
                  </a:ext>
                </a:extLst>
              </a:tr>
              <a:tr h="393065">
                <a:tc>
                  <a:txBody>
                    <a:bodyPr/>
                    <a:lstStyle/>
                    <a:p>
                      <a:pPr algn="just">
                        <a:lnSpc>
                          <a:spcPct val="115000"/>
                        </a:lnSpc>
                        <a:spcBef>
                          <a:spcPts val="400"/>
                        </a:spcBef>
                        <a:spcAft>
                          <a:spcPts val="400"/>
                        </a:spcAft>
                      </a:pPr>
                      <a:r>
                        <a:rPr lang="pl-PL" sz="1700" b="0" dirty="0">
                          <a:effectLst/>
                        </a:rPr>
                        <a:t>Wypełnij odrębne oświadczenia dla siebie i każdego z członków gospodarstwa domowego, jeśli osiągacie dochody inne niż dochody podlegające opodatkowaniu podatkiem dochodowym od osób fizycznych na zasadach określonych w art. 27, art. 30b, art. 30c, art. 30e i art. 30f ustawy z dnia 26 lipca 1991 r. o podatku dochodowym od osób fizycznych.</a:t>
                      </a:r>
                      <a:endParaRPr lang="pl-P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9379406"/>
                  </a:ext>
                </a:extLst>
              </a:tr>
            </a:tbl>
          </a:graphicData>
        </a:graphic>
      </p:graphicFrame>
      <p:graphicFrame>
        <p:nvGraphicFramePr>
          <p:cNvPr id="8" name="Tabela 8">
            <a:extLst>
              <a:ext uri="{FF2B5EF4-FFF2-40B4-BE49-F238E27FC236}">
                <a16:creationId xmlns:a16="http://schemas.microsoft.com/office/drawing/2014/main" id="{74508E45-0A66-BFA0-F4A4-20A9A85B0898}"/>
              </a:ext>
            </a:extLst>
          </p:cNvPr>
          <p:cNvGraphicFramePr>
            <a:graphicFrameLocks noGrp="1"/>
          </p:cNvGraphicFramePr>
          <p:nvPr>
            <p:extLst>
              <p:ext uri="{D42A27DB-BD31-4B8C-83A1-F6EECF244321}">
                <p14:modId xmlns:p14="http://schemas.microsoft.com/office/powerpoint/2010/main" val="2660793958"/>
              </p:ext>
            </p:extLst>
          </p:nvPr>
        </p:nvGraphicFramePr>
        <p:xfrm>
          <a:off x="528685" y="4005064"/>
          <a:ext cx="11134629" cy="370840"/>
        </p:xfrm>
        <a:graphic>
          <a:graphicData uri="http://schemas.openxmlformats.org/drawingml/2006/table">
            <a:tbl>
              <a:tblPr firstRow="1" bandRow="1">
                <a:tableStyleId>{BDBED569-4797-4DF1-A0F4-6AAB3CD982D8}</a:tableStyleId>
              </a:tblPr>
              <a:tblGrid>
                <a:gridCol w="11134629">
                  <a:extLst>
                    <a:ext uri="{9D8B030D-6E8A-4147-A177-3AD203B41FA5}">
                      <a16:colId xmlns:a16="http://schemas.microsoft.com/office/drawing/2014/main" val="506101857"/>
                    </a:ext>
                  </a:extLst>
                </a:gridCol>
              </a:tblGrid>
              <a:tr h="370840">
                <a:tc>
                  <a:txBody>
                    <a:bodyPr/>
                    <a:lstStyle/>
                    <a:p>
                      <a:endParaRPr lang="pl-PL" dirty="0"/>
                    </a:p>
                  </a:txBody>
                  <a:tcPr/>
                </a:tc>
                <a:extLst>
                  <a:ext uri="{0D108BD9-81ED-4DB2-BD59-A6C34878D82A}">
                    <a16:rowId xmlns:a16="http://schemas.microsoft.com/office/drawing/2014/main" val="3165521023"/>
                  </a:ext>
                </a:extLst>
              </a:tr>
            </a:tbl>
          </a:graphicData>
        </a:graphic>
      </p:graphicFrame>
      <p:graphicFrame>
        <p:nvGraphicFramePr>
          <p:cNvPr id="9" name="Tabela 9">
            <a:extLst>
              <a:ext uri="{FF2B5EF4-FFF2-40B4-BE49-F238E27FC236}">
                <a16:creationId xmlns:a16="http://schemas.microsoft.com/office/drawing/2014/main" id="{3A8E7193-D9D6-9366-951A-E4261E40D179}"/>
              </a:ext>
            </a:extLst>
          </p:cNvPr>
          <p:cNvGraphicFramePr>
            <a:graphicFrameLocks noGrp="1"/>
          </p:cNvGraphicFramePr>
          <p:nvPr>
            <p:extLst>
              <p:ext uri="{D42A27DB-BD31-4B8C-83A1-F6EECF244321}">
                <p14:modId xmlns:p14="http://schemas.microsoft.com/office/powerpoint/2010/main" val="1726924014"/>
              </p:ext>
            </p:extLst>
          </p:nvPr>
        </p:nvGraphicFramePr>
        <p:xfrm>
          <a:off x="528686" y="4698894"/>
          <a:ext cx="11134628" cy="370840"/>
        </p:xfrm>
        <a:graphic>
          <a:graphicData uri="http://schemas.openxmlformats.org/drawingml/2006/table">
            <a:tbl>
              <a:tblPr firstRow="1" bandRow="1">
                <a:tableStyleId>{BDBED569-4797-4DF1-A0F4-6AAB3CD982D8}</a:tableStyleId>
              </a:tblPr>
              <a:tblGrid>
                <a:gridCol w="11134628">
                  <a:extLst>
                    <a:ext uri="{9D8B030D-6E8A-4147-A177-3AD203B41FA5}">
                      <a16:colId xmlns:a16="http://schemas.microsoft.com/office/drawing/2014/main" val="791444802"/>
                    </a:ext>
                  </a:extLst>
                </a:gridCol>
              </a:tblGrid>
              <a:tr h="370840">
                <a:tc>
                  <a:txBody>
                    <a:bodyPr/>
                    <a:lstStyle/>
                    <a:p>
                      <a:endParaRPr lang="pl-PL" dirty="0"/>
                    </a:p>
                  </a:txBody>
                  <a:tcPr/>
                </a:tc>
                <a:extLst>
                  <a:ext uri="{0D108BD9-81ED-4DB2-BD59-A6C34878D82A}">
                    <a16:rowId xmlns:a16="http://schemas.microsoft.com/office/drawing/2014/main" val="396069297"/>
                  </a:ext>
                </a:extLst>
              </a:tr>
            </a:tbl>
          </a:graphicData>
        </a:graphic>
      </p:graphicFrame>
      <p:graphicFrame>
        <p:nvGraphicFramePr>
          <p:cNvPr id="10" name="Tabela 9">
            <a:extLst>
              <a:ext uri="{FF2B5EF4-FFF2-40B4-BE49-F238E27FC236}">
                <a16:creationId xmlns:a16="http://schemas.microsoft.com/office/drawing/2014/main" id="{7629E3D0-AC06-C8EE-6BBE-B6376736A592}"/>
              </a:ext>
            </a:extLst>
          </p:cNvPr>
          <p:cNvGraphicFramePr>
            <a:graphicFrameLocks noGrp="1"/>
          </p:cNvGraphicFramePr>
          <p:nvPr>
            <p:extLst>
              <p:ext uri="{D42A27DB-BD31-4B8C-83A1-F6EECF244321}">
                <p14:modId xmlns:p14="http://schemas.microsoft.com/office/powerpoint/2010/main" val="80992273"/>
              </p:ext>
            </p:extLst>
          </p:nvPr>
        </p:nvGraphicFramePr>
        <p:xfrm>
          <a:off x="514734" y="5453458"/>
          <a:ext cx="4356000" cy="370800"/>
        </p:xfrm>
        <a:graphic>
          <a:graphicData uri="http://schemas.openxmlformats.org/drawingml/2006/table">
            <a:tbl>
              <a:tblPr firstRow="1" firstCol="1" bandRow="1">
                <a:tableStyleId>{BDBED569-4797-4DF1-A0F4-6AAB3CD982D8}</a:tableStyleId>
              </a:tblPr>
              <a:tblGrid>
                <a:gridCol w="396000">
                  <a:extLst>
                    <a:ext uri="{9D8B030D-6E8A-4147-A177-3AD203B41FA5}">
                      <a16:colId xmlns:a16="http://schemas.microsoft.com/office/drawing/2014/main" val="3659557727"/>
                    </a:ext>
                  </a:extLst>
                </a:gridCol>
                <a:gridCol w="396000">
                  <a:extLst>
                    <a:ext uri="{9D8B030D-6E8A-4147-A177-3AD203B41FA5}">
                      <a16:colId xmlns:a16="http://schemas.microsoft.com/office/drawing/2014/main" val="379894213"/>
                    </a:ext>
                  </a:extLst>
                </a:gridCol>
                <a:gridCol w="396000">
                  <a:extLst>
                    <a:ext uri="{9D8B030D-6E8A-4147-A177-3AD203B41FA5}">
                      <a16:colId xmlns:a16="http://schemas.microsoft.com/office/drawing/2014/main" val="3972455442"/>
                    </a:ext>
                  </a:extLst>
                </a:gridCol>
                <a:gridCol w="396000">
                  <a:extLst>
                    <a:ext uri="{9D8B030D-6E8A-4147-A177-3AD203B41FA5}">
                      <a16:colId xmlns:a16="http://schemas.microsoft.com/office/drawing/2014/main" val="783765660"/>
                    </a:ext>
                  </a:extLst>
                </a:gridCol>
                <a:gridCol w="396000">
                  <a:extLst>
                    <a:ext uri="{9D8B030D-6E8A-4147-A177-3AD203B41FA5}">
                      <a16:colId xmlns:a16="http://schemas.microsoft.com/office/drawing/2014/main" val="4119028567"/>
                    </a:ext>
                  </a:extLst>
                </a:gridCol>
                <a:gridCol w="396000">
                  <a:extLst>
                    <a:ext uri="{9D8B030D-6E8A-4147-A177-3AD203B41FA5}">
                      <a16:colId xmlns:a16="http://schemas.microsoft.com/office/drawing/2014/main" val="2780880944"/>
                    </a:ext>
                  </a:extLst>
                </a:gridCol>
                <a:gridCol w="396000">
                  <a:extLst>
                    <a:ext uri="{9D8B030D-6E8A-4147-A177-3AD203B41FA5}">
                      <a16:colId xmlns:a16="http://schemas.microsoft.com/office/drawing/2014/main" val="2562244105"/>
                    </a:ext>
                  </a:extLst>
                </a:gridCol>
                <a:gridCol w="396000">
                  <a:extLst>
                    <a:ext uri="{9D8B030D-6E8A-4147-A177-3AD203B41FA5}">
                      <a16:colId xmlns:a16="http://schemas.microsoft.com/office/drawing/2014/main" val="1590075918"/>
                    </a:ext>
                  </a:extLst>
                </a:gridCol>
                <a:gridCol w="396000">
                  <a:extLst>
                    <a:ext uri="{9D8B030D-6E8A-4147-A177-3AD203B41FA5}">
                      <a16:colId xmlns:a16="http://schemas.microsoft.com/office/drawing/2014/main" val="1782799143"/>
                    </a:ext>
                  </a:extLst>
                </a:gridCol>
                <a:gridCol w="396000">
                  <a:extLst>
                    <a:ext uri="{9D8B030D-6E8A-4147-A177-3AD203B41FA5}">
                      <a16:colId xmlns:a16="http://schemas.microsoft.com/office/drawing/2014/main" val="3250408023"/>
                    </a:ext>
                  </a:extLst>
                </a:gridCol>
                <a:gridCol w="396000">
                  <a:extLst>
                    <a:ext uri="{9D8B030D-6E8A-4147-A177-3AD203B41FA5}">
                      <a16:colId xmlns:a16="http://schemas.microsoft.com/office/drawing/2014/main" val="1337192956"/>
                    </a:ext>
                  </a:extLst>
                </a:gridCol>
              </a:tblGrid>
              <a:tr h="370800">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6606766"/>
                  </a:ext>
                </a:extLst>
              </a:tr>
            </a:tbl>
          </a:graphicData>
        </a:graphic>
      </p:graphicFrame>
      <p:graphicFrame>
        <p:nvGraphicFramePr>
          <p:cNvPr id="11" name="Tabela 11">
            <a:extLst>
              <a:ext uri="{FF2B5EF4-FFF2-40B4-BE49-F238E27FC236}">
                <a16:creationId xmlns:a16="http://schemas.microsoft.com/office/drawing/2014/main" id="{D2DE9FB1-BE53-CCDA-DF65-00C35CBD9F4A}"/>
              </a:ext>
            </a:extLst>
          </p:cNvPr>
          <p:cNvGraphicFramePr>
            <a:graphicFrameLocks noGrp="1"/>
          </p:cNvGraphicFramePr>
          <p:nvPr>
            <p:extLst>
              <p:ext uri="{D42A27DB-BD31-4B8C-83A1-F6EECF244321}">
                <p14:modId xmlns:p14="http://schemas.microsoft.com/office/powerpoint/2010/main" val="3462199251"/>
              </p:ext>
            </p:extLst>
          </p:nvPr>
        </p:nvGraphicFramePr>
        <p:xfrm>
          <a:off x="505987" y="6129006"/>
          <a:ext cx="8128000" cy="370840"/>
        </p:xfrm>
        <a:graphic>
          <a:graphicData uri="http://schemas.openxmlformats.org/drawingml/2006/table">
            <a:tbl>
              <a:tblPr firstRow="1" bandRow="1">
                <a:tableStyleId>{BDBED569-4797-4DF1-A0F4-6AAB3CD982D8}</a:tableStyleId>
              </a:tblPr>
              <a:tblGrid>
                <a:gridCol w="8128000">
                  <a:extLst>
                    <a:ext uri="{9D8B030D-6E8A-4147-A177-3AD203B41FA5}">
                      <a16:colId xmlns:a16="http://schemas.microsoft.com/office/drawing/2014/main" val="770772908"/>
                    </a:ext>
                  </a:extLst>
                </a:gridCol>
              </a:tblGrid>
              <a:tr h="370840">
                <a:tc>
                  <a:txBody>
                    <a:bodyPr/>
                    <a:lstStyle/>
                    <a:p>
                      <a:endParaRPr lang="pl-PL" dirty="0"/>
                    </a:p>
                  </a:txBody>
                  <a:tcPr/>
                </a:tc>
                <a:extLst>
                  <a:ext uri="{0D108BD9-81ED-4DB2-BD59-A6C34878D82A}">
                    <a16:rowId xmlns:a16="http://schemas.microsoft.com/office/drawing/2014/main" val="873238018"/>
                  </a:ext>
                </a:extLst>
              </a:tr>
            </a:tbl>
          </a:graphicData>
        </a:graphic>
      </p:graphicFrame>
    </p:spTree>
    <p:extLst>
      <p:ext uri="{BB962C8B-B14F-4D97-AF65-F5344CB8AC3E}">
        <p14:creationId xmlns:p14="http://schemas.microsoft.com/office/powerpoint/2010/main" val="30301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7752184" y="73152"/>
            <a:ext cx="4752528" cy="457200"/>
          </a:xfrm>
        </p:spPr>
        <p:txBody>
          <a:bodyPr>
            <a:normAutofit/>
          </a:bodyPr>
          <a:lstStyle/>
          <a:p>
            <a:pPr algn="ctr"/>
            <a:r>
              <a:rPr lang="pl-PL" sz="20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Dodatek gazowy czy refundacja VAT?</a:t>
            </a:r>
            <a:endParaRPr lang="pl-PL" sz="20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603504"/>
            <a:ext cx="11521280" cy="6181344"/>
          </a:xfrm>
        </p:spPr>
        <p:txBody>
          <a:bodyPr>
            <a:noAutofit/>
          </a:bodyPr>
          <a:lstStyle/>
          <a:p>
            <a:pPr marL="0" indent="0">
              <a:lnSpc>
                <a:spcPct val="100000"/>
              </a:lnSpc>
              <a:spcBef>
                <a:spcPts val="0"/>
              </a:spcBef>
              <a:spcAft>
                <a:spcPts val="1200"/>
              </a:spcAft>
              <a:buNone/>
            </a:pPr>
            <a:r>
              <a:rPr lang="pl-PL" b="1" dirty="0"/>
              <a:t>Art. 18</a:t>
            </a:r>
          </a:p>
          <a:p>
            <a:pPr marL="0" indent="0">
              <a:lnSpc>
                <a:spcPct val="100000"/>
              </a:lnSpc>
              <a:spcBef>
                <a:spcPts val="0"/>
              </a:spcBef>
              <a:spcAft>
                <a:spcPts val="1200"/>
              </a:spcAft>
              <a:buNone/>
            </a:pPr>
            <a:r>
              <a:rPr lang="pl-PL" dirty="0"/>
              <a:t>W przypadku gdy odbiorca paliw gazowych w gospodarstwie domowym, o którym mowa w art. 62b ust. 1 pkt 2 lit. a ustawy - Prawo energetyczne:</a:t>
            </a:r>
          </a:p>
          <a:p>
            <a:pPr marL="457200" indent="-457200">
              <a:lnSpc>
                <a:spcPct val="100000"/>
              </a:lnSpc>
              <a:spcBef>
                <a:spcPts val="0"/>
              </a:spcBef>
              <a:spcAft>
                <a:spcPts val="1200"/>
              </a:spcAft>
              <a:buClr>
                <a:schemeClr val="tx1"/>
              </a:buClr>
              <a:buFont typeface="+mj-lt"/>
              <a:buAutoNum type="arabicParenR"/>
            </a:pPr>
            <a:r>
              <a:rPr lang="pl-PL" dirty="0"/>
              <a:t>wykorzystuje jako główne źródło ogrzewania gospodarstwa domowego urządzenia grzewcze zasilane paliwami gazowymi, o których mowa w art. 3 pkt 3a ustawy - Prawo energetyczne, wpisany lub zgłoszony do centralnej ewidencji emisyjności budynków, o której mowa w art. 27a ust. 1 ustawy z dnia 21 listopada 2008 r. o wspieraniu termomodernizacji i remontów oraz o centralnej ewidencji emisyjności budynków do dnia wejścia w życie ustawy, albo po tym dniu - w przypadku głównego źródła ogrzewania wpisanego lub zgłoszonego po raz pierwszy do centralnej ewidencji emisyjności budynków, o których mowa w art. 27g ust. 1 tej ustawy;</a:t>
            </a:r>
          </a:p>
          <a:p>
            <a:pPr marL="457200" indent="-457200">
              <a:lnSpc>
                <a:spcPct val="100000"/>
              </a:lnSpc>
              <a:spcBef>
                <a:spcPts val="0"/>
              </a:spcBef>
              <a:spcAft>
                <a:spcPts val="1200"/>
              </a:spcAft>
              <a:buClr>
                <a:schemeClr val="tx1"/>
              </a:buClr>
              <a:buFont typeface="+mj-lt"/>
              <a:buAutoNum type="arabicParenR"/>
            </a:pPr>
            <a:r>
              <a:rPr lang="pl-PL" dirty="0"/>
              <a:t>jest osobą w gospodarstwie domowym jednoosobowym, w którym wysokość przeciętnego miesięcznego dochodu w rozumieniu art. 3 pkt 1 ustawy z dnia 28 listopada 2003 r. o świadczeniach rodzinnych nie przekracza kwoty 2100 zł, lub osobą w gospodarstwie domowym wieloosobowym, w którym wysokość przeciętnego miesięcznego dochodu w rozumieniu art. 3 pkt 1 ustawy z dnia 28 listopada 2003 r. o świadczeniach rodzinnych nie przekracza kwoty 1500 zł na osobę</a:t>
            </a:r>
          </a:p>
          <a:p>
            <a:pPr marL="0" indent="0">
              <a:lnSpc>
                <a:spcPct val="100000"/>
              </a:lnSpc>
              <a:spcBef>
                <a:spcPts val="0"/>
              </a:spcBef>
              <a:spcAft>
                <a:spcPts val="1200"/>
              </a:spcAft>
              <a:buNone/>
            </a:pPr>
            <a:r>
              <a:rPr lang="pl-PL" dirty="0"/>
              <a:t>- przysługuje mu refundacja kwoty odpowiadającej podatkowi VAT wynikającej z opłaconej faktury dokumentującej dostarczenie paliw gazowych od dnia 1 stycznia 2023 r. do dnia 31 grudnia 2023 r. do tego odbiorcy paliw gazowych, zwana dalej "refundacją podatku VAT".</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4</a:t>
            </a:fld>
            <a:endParaRPr lang="pl-PL" noProof="0"/>
          </a:p>
        </p:txBody>
      </p:sp>
    </p:spTree>
    <p:extLst>
      <p:ext uri="{BB962C8B-B14F-4D97-AF65-F5344CB8AC3E}">
        <p14:creationId xmlns:p14="http://schemas.microsoft.com/office/powerpoint/2010/main" val="91956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TREŚĆ OŚWIADCZENIA</a:t>
            </a:r>
          </a:p>
          <a:p>
            <a:pPr marL="0" indent="0" algn="just">
              <a:lnSpc>
                <a:spcPct val="100000"/>
              </a:lnSpc>
              <a:spcBef>
                <a:spcPts val="0"/>
              </a:spcBef>
              <a:spcAft>
                <a:spcPts val="600"/>
              </a:spcAft>
              <a:buNone/>
            </a:pPr>
            <a:r>
              <a:rPr lang="pl-PL" sz="1800" i="1" dirty="0">
                <a:solidFill>
                  <a:srgbClr val="000000"/>
                </a:solidFill>
                <a:effectLst/>
                <a:latin typeface="+mj-lt"/>
                <a:ea typeface="Arial" panose="020B0604020202020204" pitchFamily="34" charset="0"/>
                <a:cs typeface="Times New Roman" panose="02020603050405020304" pitchFamily="18" charset="0"/>
              </a:rPr>
              <a:t>Wpisz rok kalendarzowy, z którego jest ustalany przeciętny miesięczny dochód gospodarstwa domowego wnioskodawcy, czyli:</a:t>
            </a:r>
          </a:p>
          <a:p>
            <a:pPr algn="just">
              <a:lnSpc>
                <a:spcPct val="100000"/>
              </a:lnSpc>
              <a:spcBef>
                <a:spcPts val="0"/>
              </a:spcBef>
              <a:spcAft>
                <a:spcPts val="600"/>
              </a:spcAft>
            </a:pPr>
            <a:r>
              <a:rPr lang="pl-PL" sz="1800" i="1" dirty="0">
                <a:solidFill>
                  <a:srgbClr val="000000"/>
                </a:solidFill>
                <a:effectLst/>
                <a:latin typeface="+mj-lt"/>
                <a:ea typeface="Arial" panose="020B0604020202020204" pitchFamily="34" charset="0"/>
                <a:cs typeface="Times New Roman" panose="02020603050405020304" pitchFamily="18" charset="0"/>
              </a:rPr>
              <a:t>2021 rok – w przypadku wniosku złożonego w okresie od 1 stycznia do 31 lipca 2023 roku,</a:t>
            </a:r>
          </a:p>
          <a:p>
            <a:pPr algn="just">
              <a:lnSpc>
                <a:spcPct val="100000"/>
              </a:lnSpc>
              <a:spcBef>
                <a:spcPts val="0"/>
              </a:spcBef>
              <a:spcAft>
                <a:spcPts val="600"/>
              </a:spcAft>
            </a:pPr>
            <a:r>
              <a:rPr lang="pl-PL" sz="1800" i="1" dirty="0">
                <a:solidFill>
                  <a:srgbClr val="000000"/>
                </a:solidFill>
                <a:effectLst/>
                <a:latin typeface="+mj-lt"/>
                <a:ea typeface="Arial" panose="020B0604020202020204" pitchFamily="34" charset="0"/>
                <a:cs typeface="Times New Roman" panose="02020603050405020304" pitchFamily="18" charset="0"/>
              </a:rPr>
              <a:t>2022 rok – w przypadku wniosku złożonego po 31 lipca 2023 roku.</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Oświadczam, że:</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w roku                                        osiągnęłam / osiągnąłem / wymieniony członek mojego gospodarstwa domowego osiągnął </a:t>
            </a:r>
          </a:p>
          <a:p>
            <a:pPr marL="0" indent="0" algn="just">
              <a:lnSpc>
                <a:spcPct val="100000"/>
              </a:lnSpc>
              <a:spcBef>
                <a:spcPts val="0"/>
              </a:spcBef>
              <a:spcAft>
                <a:spcPts val="600"/>
              </a:spcAft>
              <a:buNone/>
            </a:pPr>
            <a:r>
              <a:rPr lang="pl-PL" sz="1800" i="1" dirty="0">
                <a:solidFill>
                  <a:srgbClr val="000000"/>
                </a:solidFill>
                <a:effectLst/>
                <a:latin typeface="+mj-lt"/>
                <a:ea typeface="Arial" panose="020B0604020202020204" pitchFamily="34" charset="0"/>
                <a:cs typeface="Times New Roman" panose="02020603050405020304" pitchFamily="18" charset="0"/>
              </a:rPr>
              <a:t>(skreśl niepotrzebne) </a:t>
            </a:r>
            <a:r>
              <a:rPr lang="pl-PL" sz="1800" dirty="0">
                <a:solidFill>
                  <a:srgbClr val="000000"/>
                </a:solidFill>
                <a:effectLst/>
                <a:latin typeface="+mj-lt"/>
                <a:ea typeface="Arial" panose="020B0604020202020204" pitchFamily="34" charset="0"/>
                <a:cs typeface="Times New Roman" panose="02020603050405020304" pitchFamily="18" charset="0"/>
              </a:rPr>
              <a:t>dochód w wysokości:                                             ,</a:t>
            </a:r>
          </a:p>
          <a:p>
            <a:pPr marL="0" indent="0" algn="just">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Z tytułu:</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40</a:t>
            </a:fld>
            <a:endParaRPr lang="pl-PL" noProof="0"/>
          </a:p>
        </p:txBody>
      </p:sp>
      <p:graphicFrame>
        <p:nvGraphicFramePr>
          <p:cNvPr id="15" name="Tabela 15">
            <a:extLst>
              <a:ext uri="{FF2B5EF4-FFF2-40B4-BE49-F238E27FC236}">
                <a16:creationId xmlns:a16="http://schemas.microsoft.com/office/drawing/2014/main" id="{B493777B-96EF-98E0-5EC4-24D00E5A36AC}"/>
              </a:ext>
            </a:extLst>
          </p:cNvPr>
          <p:cNvGraphicFramePr>
            <a:graphicFrameLocks noGrp="1"/>
          </p:cNvGraphicFramePr>
          <p:nvPr>
            <p:extLst>
              <p:ext uri="{D42A27DB-BD31-4B8C-83A1-F6EECF244321}">
                <p14:modId xmlns:p14="http://schemas.microsoft.com/office/powerpoint/2010/main" val="1963276713"/>
              </p:ext>
            </p:extLst>
          </p:nvPr>
        </p:nvGraphicFramePr>
        <p:xfrm>
          <a:off x="1415480" y="2636912"/>
          <a:ext cx="1872000" cy="365760"/>
        </p:xfrm>
        <a:graphic>
          <a:graphicData uri="http://schemas.openxmlformats.org/drawingml/2006/table">
            <a:tbl>
              <a:tblPr firstRow="1" bandRow="1">
                <a:tableStyleId>{BDBED569-4797-4DF1-A0F4-6AAB3CD982D8}</a:tableStyleId>
              </a:tblPr>
              <a:tblGrid>
                <a:gridCol w="468000">
                  <a:extLst>
                    <a:ext uri="{9D8B030D-6E8A-4147-A177-3AD203B41FA5}">
                      <a16:colId xmlns:a16="http://schemas.microsoft.com/office/drawing/2014/main" val="2194499338"/>
                    </a:ext>
                  </a:extLst>
                </a:gridCol>
                <a:gridCol w="468000">
                  <a:extLst>
                    <a:ext uri="{9D8B030D-6E8A-4147-A177-3AD203B41FA5}">
                      <a16:colId xmlns:a16="http://schemas.microsoft.com/office/drawing/2014/main" val="677960483"/>
                    </a:ext>
                  </a:extLst>
                </a:gridCol>
                <a:gridCol w="468000">
                  <a:extLst>
                    <a:ext uri="{9D8B030D-6E8A-4147-A177-3AD203B41FA5}">
                      <a16:colId xmlns:a16="http://schemas.microsoft.com/office/drawing/2014/main" val="2934818045"/>
                    </a:ext>
                  </a:extLst>
                </a:gridCol>
                <a:gridCol w="468000">
                  <a:extLst>
                    <a:ext uri="{9D8B030D-6E8A-4147-A177-3AD203B41FA5}">
                      <a16:colId xmlns:a16="http://schemas.microsoft.com/office/drawing/2014/main" val="3761767398"/>
                    </a:ext>
                  </a:extLst>
                </a:gridCol>
              </a:tblGrid>
              <a:tr h="324000">
                <a:tc>
                  <a:txBody>
                    <a:bodyPr/>
                    <a:lstStyle/>
                    <a:p>
                      <a:endParaRPr lang="pl-PL" dirty="0"/>
                    </a:p>
                  </a:txBody>
                  <a:tcPr/>
                </a:tc>
                <a:tc>
                  <a:txBody>
                    <a:bodyPr/>
                    <a:lstStyle/>
                    <a:p>
                      <a:endParaRPr lang="pl-PL"/>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val="544426679"/>
                  </a:ext>
                </a:extLst>
              </a:tr>
            </a:tbl>
          </a:graphicData>
        </a:graphic>
      </p:graphicFrame>
      <p:graphicFrame>
        <p:nvGraphicFramePr>
          <p:cNvPr id="16" name="Tabela 16">
            <a:extLst>
              <a:ext uri="{FF2B5EF4-FFF2-40B4-BE49-F238E27FC236}">
                <a16:creationId xmlns:a16="http://schemas.microsoft.com/office/drawing/2014/main" id="{D258C450-7AA8-BE00-AB16-0D26EDCDCFB9}"/>
              </a:ext>
            </a:extLst>
          </p:cNvPr>
          <p:cNvGraphicFramePr>
            <a:graphicFrameLocks noGrp="1"/>
          </p:cNvGraphicFramePr>
          <p:nvPr>
            <p:extLst>
              <p:ext uri="{D42A27DB-BD31-4B8C-83A1-F6EECF244321}">
                <p14:modId xmlns:p14="http://schemas.microsoft.com/office/powerpoint/2010/main" val="3138004402"/>
              </p:ext>
            </p:extLst>
          </p:nvPr>
        </p:nvGraphicFramePr>
        <p:xfrm>
          <a:off x="4511824" y="2998406"/>
          <a:ext cx="2160000" cy="370840"/>
        </p:xfrm>
        <a:graphic>
          <a:graphicData uri="http://schemas.openxmlformats.org/drawingml/2006/table">
            <a:tbl>
              <a:tblPr firstRow="1" bandRow="1">
                <a:tableStyleId>{BDBED569-4797-4DF1-A0F4-6AAB3CD982D8}</a:tableStyleId>
              </a:tblPr>
              <a:tblGrid>
                <a:gridCol w="360000">
                  <a:extLst>
                    <a:ext uri="{9D8B030D-6E8A-4147-A177-3AD203B41FA5}">
                      <a16:colId xmlns:a16="http://schemas.microsoft.com/office/drawing/2014/main" val="1287505511"/>
                    </a:ext>
                  </a:extLst>
                </a:gridCol>
                <a:gridCol w="360000">
                  <a:extLst>
                    <a:ext uri="{9D8B030D-6E8A-4147-A177-3AD203B41FA5}">
                      <a16:colId xmlns:a16="http://schemas.microsoft.com/office/drawing/2014/main" val="690672378"/>
                    </a:ext>
                  </a:extLst>
                </a:gridCol>
                <a:gridCol w="360000">
                  <a:extLst>
                    <a:ext uri="{9D8B030D-6E8A-4147-A177-3AD203B41FA5}">
                      <a16:colId xmlns:a16="http://schemas.microsoft.com/office/drawing/2014/main" val="558242538"/>
                    </a:ext>
                  </a:extLst>
                </a:gridCol>
                <a:gridCol w="360000">
                  <a:extLst>
                    <a:ext uri="{9D8B030D-6E8A-4147-A177-3AD203B41FA5}">
                      <a16:colId xmlns:a16="http://schemas.microsoft.com/office/drawing/2014/main" val="4014237007"/>
                    </a:ext>
                  </a:extLst>
                </a:gridCol>
                <a:gridCol w="360000">
                  <a:extLst>
                    <a:ext uri="{9D8B030D-6E8A-4147-A177-3AD203B41FA5}">
                      <a16:colId xmlns:a16="http://schemas.microsoft.com/office/drawing/2014/main" val="2181355004"/>
                    </a:ext>
                  </a:extLst>
                </a:gridCol>
                <a:gridCol w="360000">
                  <a:extLst>
                    <a:ext uri="{9D8B030D-6E8A-4147-A177-3AD203B41FA5}">
                      <a16:colId xmlns:a16="http://schemas.microsoft.com/office/drawing/2014/main" val="474479673"/>
                    </a:ext>
                  </a:extLst>
                </a:gridCol>
              </a:tblGrid>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462971628"/>
                  </a:ext>
                </a:extLst>
              </a:tr>
            </a:tbl>
          </a:graphicData>
        </a:graphic>
      </p:graphicFrame>
      <p:graphicFrame>
        <p:nvGraphicFramePr>
          <p:cNvPr id="17" name="Tabela 17">
            <a:extLst>
              <a:ext uri="{FF2B5EF4-FFF2-40B4-BE49-F238E27FC236}">
                <a16:creationId xmlns:a16="http://schemas.microsoft.com/office/drawing/2014/main" id="{A65252A5-FA45-61E6-0C79-5D2A698822EB}"/>
              </a:ext>
            </a:extLst>
          </p:cNvPr>
          <p:cNvGraphicFramePr>
            <a:graphicFrameLocks noGrp="1"/>
          </p:cNvGraphicFramePr>
          <p:nvPr>
            <p:extLst>
              <p:ext uri="{D42A27DB-BD31-4B8C-83A1-F6EECF244321}">
                <p14:modId xmlns:p14="http://schemas.microsoft.com/office/powerpoint/2010/main" val="364403323"/>
              </p:ext>
            </p:extLst>
          </p:nvPr>
        </p:nvGraphicFramePr>
        <p:xfrm>
          <a:off x="7032104" y="2998406"/>
          <a:ext cx="1224000" cy="370840"/>
        </p:xfrm>
        <a:graphic>
          <a:graphicData uri="http://schemas.openxmlformats.org/drawingml/2006/table">
            <a:tbl>
              <a:tblPr firstRow="1" bandRow="1">
                <a:tableStyleId>{BDBED569-4797-4DF1-A0F4-6AAB3CD982D8}</a:tableStyleId>
              </a:tblPr>
              <a:tblGrid>
                <a:gridCol w="432000">
                  <a:extLst>
                    <a:ext uri="{9D8B030D-6E8A-4147-A177-3AD203B41FA5}">
                      <a16:colId xmlns:a16="http://schemas.microsoft.com/office/drawing/2014/main" val="3633162775"/>
                    </a:ext>
                  </a:extLst>
                </a:gridCol>
                <a:gridCol w="432000">
                  <a:extLst>
                    <a:ext uri="{9D8B030D-6E8A-4147-A177-3AD203B41FA5}">
                      <a16:colId xmlns:a16="http://schemas.microsoft.com/office/drawing/2014/main" val="2094404850"/>
                    </a:ext>
                  </a:extLst>
                </a:gridCol>
                <a:gridCol w="360000">
                  <a:extLst>
                    <a:ext uri="{9D8B030D-6E8A-4147-A177-3AD203B41FA5}">
                      <a16:colId xmlns:a16="http://schemas.microsoft.com/office/drawing/2014/main" val="3267143005"/>
                    </a:ext>
                  </a:extLst>
                </a:gridCol>
              </a:tblGrid>
              <a:tr h="370840">
                <a:tc>
                  <a:txBody>
                    <a:bodyPr/>
                    <a:lstStyle/>
                    <a:p>
                      <a:endParaRPr lang="pl-PL"/>
                    </a:p>
                  </a:txBody>
                  <a:tcPr/>
                </a:tc>
                <a:tc>
                  <a:txBody>
                    <a:bodyPr/>
                    <a:lstStyle/>
                    <a:p>
                      <a:endParaRPr lang="pl-PL"/>
                    </a:p>
                  </a:txBody>
                  <a:tcPr/>
                </a:tc>
                <a:tc>
                  <a:txBody>
                    <a:bodyPr/>
                    <a:lstStyle/>
                    <a:p>
                      <a:r>
                        <a:rPr lang="pl-PL" b="0" dirty="0"/>
                        <a:t>zł</a:t>
                      </a:r>
                    </a:p>
                  </a:txBody>
                  <a:tcPr/>
                </a:tc>
                <a:extLst>
                  <a:ext uri="{0D108BD9-81ED-4DB2-BD59-A6C34878D82A}">
                    <a16:rowId xmlns:a16="http://schemas.microsoft.com/office/drawing/2014/main" val="1566250306"/>
                  </a:ext>
                </a:extLst>
              </a:tr>
            </a:tbl>
          </a:graphicData>
        </a:graphic>
      </p:graphicFrame>
      <p:graphicFrame>
        <p:nvGraphicFramePr>
          <p:cNvPr id="20" name="Tabela 19">
            <a:extLst>
              <a:ext uri="{FF2B5EF4-FFF2-40B4-BE49-F238E27FC236}">
                <a16:creationId xmlns:a16="http://schemas.microsoft.com/office/drawing/2014/main" id="{C5D930C7-1DFD-71DF-0BC2-C6FD91D51E41}"/>
              </a:ext>
            </a:extLst>
          </p:cNvPr>
          <p:cNvGraphicFramePr>
            <a:graphicFrameLocks noGrp="1"/>
          </p:cNvGraphicFramePr>
          <p:nvPr>
            <p:extLst>
              <p:ext uri="{D42A27DB-BD31-4B8C-83A1-F6EECF244321}">
                <p14:modId xmlns:p14="http://schemas.microsoft.com/office/powerpoint/2010/main" val="1068103048"/>
              </p:ext>
            </p:extLst>
          </p:nvPr>
        </p:nvGraphicFramePr>
        <p:xfrm>
          <a:off x="983432" y="4128294"/>
          <a:ext cx="8352928" cy="311658"/>
        </p:xfrm>
        <a:graphic>
          <a:graphicData uri="http://schemas.openxmlformats.org/drawingml/2006/table">
            <a:tbl>
              <a:tblPr firstRow="1" firstCol="1" bandRow="1">
                <a:tableStyleId>{BDBED569-4797-4DF1-A0F4-6AAB3CD982D8}</a:tableStyleId>
              </a:tblPr>
              <a:tblGrid>
                <a:gridCol w="4567721">
                  <a:extLst>
                    <a:ext uri="{9D8B030D-6E8A-4147-A177-3AD203B41FA5}">
                      <a16:colId xmlns:a16="http://schemas.microsoft.com/office/drawing/2014/main" val="497081778"/>
                    </a:ext>
                  </a:extLst>
                </a:gridCol>
                <a:gridCol w="379030">
                  <a:extLst>
                    <a:ext uri="{9D8B030D-6E8A-4147-A177-3AD203B41FA5}">
                      <a16:colId xmlns:a16="http://schemas.microsoft.com/office/drawing/2014/main" val="3814462672"/>
                    </a:ext>
                  </a:extLst>
                </a:gridCol>
                <a:gridCol w="3406177">
                  <a:extLst>
                    <a:ext uri="{9D8B030D-6E8A-4147-A177-3AD203B41FA5}">
                      <a16:colId xmlns:a16="http://schemas.microsoft.com/office/drawing/2014/main" val="2721471688"/>
                    </a:ext>
                  </a:extLst>
                </a:gridCol>
              </a:tblGrid>
              <a:tr h="0">
                <a:tc>
                  <a:txBody>
                    <a:bodyPr/>
                    <a:lstStyle/>
                    <a:p>
                      <a:pPr>
                        <a:lnSpc>
                          <a:spcPct val="107000"/>
                        </a:lnSpc>
                        <a:spcBef>
                          <a:spcPts val="600"/>
                        </a:spcBef>
                        <a:spcAft>
                          <a:spcPts val="200"/>
                        </a:spcAft>
                      </a:pPr>
                      <a:r>
                        <a:rPr lang="pl-PL" sz="2000" b="0">
                          <a:effectLst/>
                        </a:rPr>
                        <a:t>rodzaj dochodu</a:t>
                      </a:r>
                      <a:endParaRPr lang="pl-PL" sz="2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nSpc>
                          <a:spcPct val="107000"/>
                        </a:lnSpc>
                        <a:spcBef>
                          <a:spcPts val="600"/>
                        </a:spcBef>
                        <a:spcAft>
                          <a:spcPts val="200"/>
                        </a:spcAft>
                      </a:pPr>
                      <a:r>
                        <a:rPr lang="pl-PL" sz="2000" b="0">
                          <a:effectLst/>
                        </a:rPr>
                        <a:t> </a:t>
                      </a:r>
                      <a:endParaRPr lang="pl-PL" sz="2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nSpc>
                          <a:spcPct val="107000"/>
                        </a:lnSpc>
                        <a:spcBef>
                          <a:spcPts val="600"/>
                        </a:spcBef>
                        <a:spcAft>
                          <a:spcPts val="200"/>
                        </a:spcAft>
                      </a:pPr>
                      <a:r>
                        <a:rPr lang="pl-PL" sz="2000" b="0" dirty="0">
                          <a:effectLst/>
                        </a:rPr>
                        <a:t>w wysokości</a:t>
                      </a:r>
                      <a:endParaRPr lang="pl-PL"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01100508"/>
                  </a:ext>
                </a:extLst>
              </a:tr>
            </a:tbl>
          </a:graphicData>
        </a:graphic>
      </p:graphicFrame>
      <p:graphicFrame>
        <p:nvGraphicFramePr>
          <p:cNvPr id="21" name="Tabela 21">
            <a:extLst>
              <a:ext uri="{FF2B5EF4-FFF2-40B4-BE49-F238E27FC236}">
                <a16:creationId xmlns:a16="http://schemas.microsoft.com/office/drawing/2014/main" id="{AE471862-A4A4-1982-F977-251EDC76610C}"/>
              </a:ext>
            </a:extLst>
          </p:cNvPr>
          <p:cNvGraphicFramePr>
            <a:graphicFrameLocks noGrp="1"/>
          </p:cNvGraphicFramePr>
          <p:nvPr>
            <p:extLst>
              <p:ext uri="{D42A27DB-BD31-4B8C-83A1-F6EECF244321}">
                <p14:modId xmlns:p14="http://schemas.microsoft.com/office/powerpoint/2010/main" val="3755123811"/>
              </p:ext>
            </p:extLst>
          </p:nvPr>
        </p:nvGraphicFramePr>
        <p:xfrm>
          <a:off x="506804" y="4504267"/>
          <a:ext cx="4005020" cy="370840"/>
        </p:xfrm>
        <a:graphic>
          <a:graphicData uri="http://schemas.openxmlformats.org/drawingml/2006/table">
            <a:tbl>
              <a:tblPr firstRow="1" bandRow="1">
                <a:tableStyleId>{BDBED569-4797-4DF1-A0F4-6AAB3CD982D8}</a:tableStyleId>
              </a:tblPr>
              <a:tblGrid>
                <a:gridCol w="4005020">
                  <a:extLst>
                    <a:ext uri="{9D8B030D-6E8A-4147-A177-3AD203B41FA5}">
                      <a16:colId xmlns:a16="http://schemas.microsoft.com/office/drawing/2014/main" val="24233310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2948787777"/>
                  </a:ext>
                </a:extLst>
              </a:tr>
            </a:tbl>
          </a:graphicData>
        </a:graphic>
      </p:graphicFrame>
      <p:graphicFrame>
        <p:nvGraphicFramePr>
          <p:cNvPr id="22" name="Tabela 21">
            <a:extLst>
              <a:ext uri="{FF2B5EF4-FFF2-40B4-BE49-F238E27FC236}">
                <a16:creationId xmlns:a16="http://schemas.microsoft.com/office/drawing/2014/main" id="{122FE65F-E754-1153-A3DE-CB54133388C1}"/>
              </a:ext>
            </a:extLst>
          </p:cNvPr>
          <p:cNvGraphicFramePr>
            <a:graphicFrameLocks noGrp="1"/>
          </p:cNvGraphicFramePr>
          <p:nvPr>
            <p:extLst>
              <p:ext uri="{D42A27DB-BD31-4B8C-83A1-F6EECF244321}">
                <p14:modId xmlns:p14="http://schemas.microsoft.com/office/powerpoint/2010/main" val="2149238539"/>
              </p:ext>
            </p:extLst>
          </p:nvPr>
        </p:nvGraphicFramePr>
        <p:xfrm>
          <a:off x="5285079" y="4494868"/>
          <a:ext cx="3240000" cy="370800"/>
        </p:xfrm>
        <a:graphic>
          <a:graphicData uri="http://schemas.openxmlformats.org/drawingml/2006/table">
            <a:tbl>
              <a:tblPr firstRow="1" firstCol="1" bandRow="1">
                <a:tableStyleId>{BDBED569-4797-4DF1-A0F4-6AAB3CD982D8}</a:tableStyleId>
              </a:tblPr>
              <a:tblGrid>
                <a:gridCol w="324000">
                  <a:extLst>
                    <a:ext uri="{9D8B030D-6E8A-4147-A177-3AD203B41FA5}">
                      <a16:colId xmlns:a16="http://schemas.microsoft.com/office/drawing/2014/main" val="660556335"/>
                    </a:ext>
                  </a:extLst>
                </a:gridCol>
                <a:gridCol w="324000">
                  <a:extLst>
                    <a:ext uri="{9D8B030D-6E8A-4147-A177-3AD203B41FA5}">
                      <a16:colId xmlns:a16="http://schemas.microsoft.com/office/drawing/2014/main" val="4236560352"/>
                    </a:ext>
                  </a:extLst>
                </a:gridCol>
                <a:gridCol w="324000">
                  <a:extLst>
                    <a:ext uri="{9D8B030D-6E8A-4147-A177-3AD203B41FA5}">
                      <a16:colId xmlns:a16="http://schemas.microsoft.com/office/drawing/2014/main" val="1086427329"/>
                    </a:ext>
                  </a:extLst>
                </a:gridCol>
                <a:gridCol w="324000">
                  <a:extLst>
                    <a:ext uri="{9D8B030D-6E8A-4147-A177-3AD203B41FA5}">
                      <a16:colId xmlns:a16="http://schemas.microsoft.com/office/drawing/2014/main" val="3942214346"/>
                    </a:ext>
                  </a:extLst>
                </a:gridCol>
                <a:gridCol w="324000">
                  <a:extLst>
                    <a:ext uri="{9D8B030D-6E8A-4147-A177-3AD203B41FA5}">
                      <a16:colId xmlns:a16="http://schemas.microsoft.com/office/drawing/2014/main" val="1057288180"/>
                    </a:ext>
                  </a:extLst>
                </a:gridCol>
                <a:gridCol w="324000">
                  <a:extLst>
                    <a:ext uri="{9D8B030D-6E8A-4147-A177-3AD203B41FA5}">
                      <a16:colId xmlns:a16="http://schemas.microsoft.com/office/drawing/2014/main" val="1665274191"/>
                    </a:ext>
                  </a:extLst>
                </a:gridCol>
                <a:gridCol w="324000">
                  <a:extLst>
                    <a:ext uri="{9D8B030D-6E8A-4147-A177-3AD203B41FA5}">
                      <a16:colId xmlns:a16="http://schemas.microsoft.com/office/drawing/2014/main" val="151847176"/>
                    </a:ext>
                  </a:extLst>
                </a:gridCol>
                <a:gridCol w="324000">
                  <a:extLst>
                    <a:ext uri="{9D8B030D-6E8A-4147-A177-3AD203B41FA5}">
                      <a16:colId xmlns:a16="http://schemas.microsoft.com/office/drawing/2014/main" val="479985069"/>
                    </a:ext>
                  </a:extLst>
                </a:gridCol>
                <a:gridCol w="324000">
                  <a:extLst>
                    <a:ext uri="{9D8B030D-6E8A-4147-A177-3AD203B41FA5}">
                      <a16:colId xmlns:a16="http://schemas.microsoft.com/office/drawing/2014/main" val="1193567974"/>
                    </a:ext>
                  </a:extLst>
                </a:gridCol>
                <a:gridCol w="324000">
                  <a:extLst>
                    <a:ext uri="{9D8B030D-6E8A-4147-A177-3AD203B41FA5}">
                      <a16:colId xmlns:a16="http://schemas.microsoft.com/office/drawing/2014/main" val="1634836677"/>
                    </a:ext>
                  </a:extLst>
                </a:gridCol>
              </a:tblGrid>
              <a:tr h="370800">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r>
                        <a:rPr lang="pl-PL" sz="2000" b="0" dirty="0">
                          <a:effectLst/>
                        </a:rPr>
                        <a:t>zł</a:t>
                      </a:r>
                      <a:endParaRPr lang="pl-PL"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extLst>
                  <a:ext uri="{0D108BD9-81ED-4DB2-BD59-A6C34878D82A}">
                    <a16:rowId xmlns:a16="http://schemas.microsoft.com/office/drawing/2014/main" val="3054886376"/>
                  </a:ext>
                </a:extLst>
              </a:tr>
            </a:tbl>
          </a:graphicData>
        </a:graphic>
      </p:graphicFrame>
      <p:graphicFrame>
        <p:nvGraphicFramePr>
          <p:cNvPr id="24" name="Tabela 21">
            <a:extLst>
              <a:ext uri="{FF2B5EF4-FFF2-40B4-BE49-F238E27FC236}">
                <a16:creationId xmlns:a16="http://schemas.microsoft.com/office/drawing/2014/main" id="{3601690B-EED6-3795-A61B-3932770E4BF5}"/>
              </a:ext>
            </a:extLst>
          </p:cNvPr>
          <p:cNvGraphicFramePr>
            <a:graphicFrameLocks noGrp="1"/>
          </p:cNvGraphicFramePr>
          <p:nvPr>
            <p:extLst>
              <p:ext uri="{D42A27DB-BD31-4B8C-83A1-F6EECF244321}">
                <p14:modId xmlns:p14="http://schemas.microsoft.com/office/powerpoint/2010/main" val="3491112779"/>
              </p:ext>
            </p:extLst>
          </p:nvPr>
        </p:nvGraphicFramePr>
        <p:xfrm>
          <a:off x="511621" y="4939422"/>
          <a:ext cx="4005020" cy="370840"/>
        </p:xfrm>
        <a:graphic>
          <a:graphicData uri="http://schemas.openxmlformats.org/drawingml/2006/table">
            <a:tbl>
              <a:tblPr firstRow="1" bandRow="1">
                <a:tableStyleId>{BDBED569-4797-4DF1-A0F4-6AAB3CD982D8}</a:tableStyleId>
              </a:tblPr>
              <a:tblGrid>
                <a:gridCol w="4005020">
                  <a:extLst>
                    <a:ext uri="{9D8B030D-6E8A-4147-A177-3AD203B41FA5}">
                      <a16:colId xmlns:a16="http://schemas.microsoft.com/office/drawing/2014/main" val="24233310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2948787777"/>
                  </a:ext>
                </a:extLst>
              </a:tr>
            </a:tbl>
          </a:graphicData>
        </a:graphic>
      </p:graphicFrame>
      <p:graphicFrame>
        <p:nvGraphicFramePr>
          <p:cNvPr id="25" name="Tabela 21">
            <a:extLst>
              <a:ext uri="{FF2B5EF4-FFF2-40B4-BE49-F238E27FC236}">
                <a16:creationId xmlns:a16="http://schemas.microsoft.com/office/drawing/2014/main" id="{BFD740E7-7987-E5FC-52E6-D9DA6009C090}"/>
              </a:ext>
            </a:extLst>
          </p:cNvPr>
          <p:cNvGraphicFramePr>
            <a:graphicFrameLocks noGrp="1"/>
          </p:cNvGraphicFramePr>
          <p:nvPr>
            <p:extLst>
              <p:ext uri="{D42A27DB-BD31-4B8C-83A1-F6EECF244321}">
                <p14:modId xmlns:p14="http://schemas.microsoft.com/office/powerpoint/2010/main" val="2301255883"/>
              </p:ext>
            </p:extLst>
          </p:nvPr>
        </p:nvGraphicFramePr>
        <p:xfrm>
          <a:off x="521818" y="5363602"/>
          <a:ext cx="4005020" cy="370840"/>
        </p:xfrm>
        <a:graphic>
          <a:graphicData uri="http://schemas.openxmlformats.org/drawingml/2006/table">
            <a:tbl>
              <a:tblPr firstRow="1" bandRow="1">
                <a:tableStyleId>{BDBED569-4797-4DF1-A0F4-6AAB3CD982D8}</a:tableStyleId>
              </a:tblPr>
              <a:tblGrid>
                <a:gridCol w="4005020">
                  <a:extLst>
                    <a:ext uri="{9D8B030D-6E8A-4147-A177-3AD203B41FA5}">
                      <a16:colId xmlns:a16="http://schemas.microsoft.com/office/drawing/2014/main" val="24233310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2948787777"/>
                  </a:ext>
                </a:extLst>
              </a:tr>
            </a:tbl>
          </a:graphicData>
        </a:graphic>
      </p:graphicFrame>
      <p:graphicFrame>
        <p:nvGraphicFramePr>
          <p:cNvPr id="26" name="Tabela 21">
            <a:extLst>
              <a:ext uri="{FF2B5EF4-FFF2-40B4-BE49-F238E27FC236}">
                <a16:creationId xmlns:a16="http://schemas.microsoft.com/office/drawing/2014/main" id="{E605A85D-2BEC-BC57-E256-DD0D9E2816F0}"/>
              </a:ext>
            </a:extLst>
          </p:cNvPr>
          <p:cNvGraphicFramePr>
            <a:graphicFrameLocks noGrp="1"/>
          </p:cNvGraphicFramePr>
          <p:nvPr>
            <p:extLst>
              <p:ext uri="{D42A27DB-BD31-4B8C-83A1-F6EECF244321}">
                <p14:modId xmlns:p14="http://schemas.microsoft.com/office/powerpoint/2010/main" val="1166776586"/>
              </p:ext>
            </p:extLst>
          </p:nvPr>
        </p:nvGraphicFramePr>
        <p:xfrm>
          <a:off x="527897" y="5813332"/>
          <a:ext cx="4005020" cy="370840"/>
        </p:xfrm>
        <a:graphic>
          <a:graphicData uri="http://schemas.openxmlformats.org/drawingml/2006/table">
            <a:tbl>
              <a:tblPr firstRow="1" bandRow="1">
                <a:tableStyleId>{BDBED569-4797-4DF1-A0F4-6AAB3CD982D8}</a:tableStyleId>
              </a:tblPr>
              <a:tblGrid>
                <a:gridCol w="4005020">
                  <a:extLst>
                    <a:ext uri="{9D8B030D-6E8A-4147-A177-3AD203B41FA5}">
                      <a16:colId xmlns:a16="http://schemas.microsoft.com/office/drawing/2014/main" val="24233310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2948787777"/>
                  </a:ext>
                </a:extLst>
              </a:tr>
            </a:tbl>
          </a:graphicData>
        </a:graphic>
      </p:graphicFrame>
      <p:graphicFrame>
        <p:nvGraphicFramePr>
          <p:cNvPr id="27" name="Tabela 21">
            <a:extLst>
              <a:ext uri="{FF2B5EF4-FFF2-40B4-BE49-F238E27FC236}">
                <a16:creationId xmlns:a16="http://schemas.microsoft.com/office/drawing/2014/main" id="{AD05096E-C434-400A-B60A-C93DB1D14AD4}"/>
              </a:ext>
            </a:extLst>
          </p:cNvPr>
          <p:cNvGraphicFramePr>
            <a:graphicFrameLocks noGrp="1"/>
          </p:cNvGraphicFramePr>
          <p:nvPr>
            <p:extLst>
              <p:ext uri="{D42A27DB-BD31-4B8C-83A1-F6EECF244321}">
                <p14:modId xmlns:p14="http://schemas.microsoft.com/office/powerpoint/2010/main" val="2003831212"/>
              </p:ext>
            </p:extLst>
          </p:nvPr>
        </p:nvGraphicFramePr>
        <p:xfrm>
          <a:off x="505987" y="6336572"/>
          <a:ext cx="4005020" cy="370840"/>
        </p:xfrm>
        <a:graphic>
          <a:graphicData uri="http://schemas.openxmlformats.org/drawingml/2006/table">
            <a:tbl>
              <a:tblPr firstRow="1" bandRow="1">
                <a:tableStyleId>{BDBED569-4797-4DF1-A0F4-6AAB3CD982D8}</a:tableStyleId>
              </a:tblPr>
              <a:tblGrid>
                <a:gridCol w="4005020">
                  <a:extLst>
                    <a:ext uri="{9D8B030D-6E8A-4147-A177-3AD203B41FA5}">
                      <a16:colId xmlns:a16="http://schemas.microsoft.com/office/drawing/2014/main" val="24233310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2948787777"/>
                  </a:ext>
                </a:extLst>
              </a:tr>
            </a:tbl>
          </a:graphicData>
        </a:graphic>
      </p:graphicFrame>
      <p:graphicFrame>
        <p:nvGraphicFramePr>
          <p:cNvPr id="28" name="Tabela 27">
            <a:extLst>
              <a:ext uri="{FF2B5EF4-FFF2-40B4-BE49-F238E27FC236}">
                <a16:creationId xmlns:a16="http://schemas.microsoft.com/office/drawing/2014/main" id="{B1BA5645-EF57-3630-2828-4DDE4701C1E1}"/>
              </a:ext>
            </a:extLst>
          </p:cNvPr>
          <p:cNvGraphicFramePr>
            <a:graphicFrameLocks noGrp="1"/>
          </p:cNvGraphicFramePr>
          <p:nvPr>
            <p:extLst>
              <p:ext uri="{D42A27DB-BD31-4B8C-83A1-F6EECF244321}">
                <p14:modId xmlns:p14="http://schemas.microsoft.com/office/powerpoint/2010/main" val="414065391"/>
              </p:ext>
            </p:extLst>
          </p:nvPr>
        </p:nvGraphicFramePr>
        <p:xfrm>
          <a:off x="5285079" y="4917126"/>
          <a:ext cx="3240000" cy="370800"/>
        </p:xfrm>
        <a:graphic>
          <a:graphicData uri="http://schemas.openxmlformats.org/drawingml/2006/table">
            <a:tbl>
              <a:tblPr firstRow="1" firstCol="1" bandRow="1">
                <a:tableStyleId>{BDBED569-4797-4DF1-A0F4-6AAB3CD982D8}</a:tableStyleId>
              </a:tblPr>
              <a:tblGrid>
                <a:gridCol w="324000">
                  <a:extLst>
                    <a:ext uri="{9D8B030D-6E8A-4147-A177-3AD203B41FA5}">
                      <a16:colId xmlns:a16="http://schemas.microsoft.com/office/drawing/2014/main" val="660556335"/>
                    </a:ext>
                  </a:extLst>
                </a:gridCol>
                <a:gridCol w="324000">
                  <a:extLst>
                    <a:ext uri="{9D8B030D-6E8A-4147-A177-3AD203B41FA5}">
                      <a16:colId xmlns:a16="http://schemas.microsoft.com/office/drawing/2014/main" val="4236560352"/>
                    </a:ext>
                  </a:extLst>
                </a:gridCol>
                <a:gridCol w="324000">
                  <a:extLst>
                    <a:ext uri="{9D8B030D-6E8A-4147-A177-3AD203B41FA5}">
                      <a16:colId xmlns:a16="http://schemas.microsoft.com/office/drawing/2014/main" val="1086427329"/>
                    </a:ext>
                  </a:extLst>
                </a:gridCol>
                <a:gridCol w="324000">
                  <a:extLst>
                    <a:ext uri="{9D8B030D-6E8A-4147-A177-3AD203B41FA5}">
                      <a16:colId xmlns:a16="http://schemas.microsoft.com/office/drawing/2014/main" val="3942214346"/>
                    </a:ext>
                  </a:extLst>
                </a:gridCol>
                <a:gridCol w="324000">
                  <a:extLst>
                    <a:ext uri="{9D8B030D-6E8A-4147-A177-3AD203B41FA5}">
                      <a16:colId xmlns:a16="http://schemas.microsoft.com/office/drawing/2014/main" val="1057288180"/>
                    </a:ext>
                  </a:extLst>
                </a:gridCol>
                <a:gridCol w="324000">
                  <a:extLst>
                    <a:ext uri="{9D8B030D-6E8A-4147-A177-3AD203B41FA5}">
                      <a16:colId xmlns:a16="http://schemas.microsoft.com/office/drawing/2014/main" val="1665274191"/>
                    </a:ext>
                  </a:extLst>
                </a:gridCol>
                <a:gridCol w="324000">
                  <a:extLst>
                    <a:ext uri="{9D8B030D-6E8A-4147-A177-3AD203B41FA5}">
                      <a16:colId xmlns:a16="http://schemas.microsoft.com/office/drawing/2014/main" val="151847176"/>
                    </a:ext>
                  </a:extLst>
                </a:gridCol>
                <a:gridCol w="324000">
                  <a:extLst>
                    <a:ext uri="{9D8B030D-6E8A-4147-A177-3AD203B41FA5}">
                      <a16:colId xmlns:a16="http://schemas.microsoft.com/office/drawing/2014/main" val="479985069"/>
                    </a:ext>
                  </a:extLst>
                </a:gridCol>
                <a:gridCol w="324000">
                  <a:extLst>
                    <a:ext uri="{9D8B030D-6E8A-4147-A177-3AD203B41FA5}">
                      <a16:colId xmlns:a16="http://schemas.microsoft.com/office/drawing/2014/main" val="1193567974"/>
                    </a:ext>
                  </a:extLst>
                </a:gridCol>
                <a:gridCol w="324000">
                  <a:extLst>
                    <a:ext uri="{9D8B030D-6E8A-4147-A177-3AD203B41FA5}">
                      <a16:colId xmlns:a16="http://schemas.microsoft.com/office/drawing/2014/main" val="1634836677"/>
                    </a:ext>
                  </a:extLst>
                </a:gridCol>
              </a:tblGrid>
              <a:tr h="370800">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r>
                        <a:rPr lang="pl-PL" sz="2000" b="0" dirty="0">
                          <a:effectLst/>
                        </a:rPr>
                        <a:t>zł</a:t>
                      </a:r>
                      <a:endParaRPr lang="pl-PL"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extLst>
                  <a:ext uri="{0D108BD9-81ED-4DB2-BD59-A6C34878D82A}">
                    <a16:rowId xmlns:a16="http://schemas.microsoft.com/office/drawing/2014/main" val="3054886376"/>
                  </a:ext>
                </a:extLst>
              </a:tr>
            </a:tbl>
          </a:graphicData>
        </a:graphic>
      </p:graphicFrame>
      <p:graphicFrame>
        <p:nvGraphicFramePr>
          <p:cNvPr id="29" name="Tabela 28">
            <a:extLst>
              <a:ext uri="{FF2B5EF4-FFF2-40B4-BE49-F238E27FC236}">
                <a16:creationId xmlns:a16="http://schemas.microsoft.com/office/drawing/2014/main" id="{3975B492-D9B9-2366-ABE7-3344130DBDB7}"/>
              </a:ext>
            </a:extLst>
          </p:cNvPr>
          <p:cNvGraphicFramePr>
            <a:graphicFrameLocks noGrp="1"/>
          </p:cNvGraphicFramePr>
          <p:nvPr>
            <p:extLst>
              <p:ext uri="{D42A27DB-BD31-4B8C-83A1-F6EECF244321}">
                <p14:modId xmlns:p14="http://schemas.microsoft.com/office/powerpoint/2010/main" val="3437481237"/>
              </p:ext>
            </p:extLst>
          </p:nvPr>
        </p:nvGraphicFramePr>
        <p:xfrm>
          <a:off x="5285079" y="5359123"/>
          <a:ext cx="3240000" cy="370800"/>
        </p:xfrm>
        <a:graphic>
          <a:graphicData uri="http://schemas.openxmlformats.org/drawingml/2006/table">
            <a:tbl>
              <a:tblPr firstRow="1" firstCol="1" bandRow="1">
                <a:tableStyleId>{BDBED569-4797-4DF1-A0F4-6AAB3CD982D8}</a:tableStyleId>
              </a:tblPr>
              <a:tblGrid>
                <a:gridCol w="324000">
                  <a:extLst>
                    <a:ext uri="{9D8B030D-6E8A-4147-A177-3AD203B41FA5}">
                      <a16:colId xmlns:a16="http://schemas.microsoft.com/office/drawing/2014/main" val="660556335"/>
                    </a:ext>
                  </a:extLst>
                </a:gridCol>
                <a:gridCol w="324000">
                  <a:extLst>
                    <a:ext uri="{9D8B030D-6E8A-4147-A177-3AD203B41FA5}">
                      <a16:colId xmlns:a16="http://schemas.microsoft.com/office/drawing/2014/main" val="4236560352"/>
                    </a:ext>
                  </a:extLst>
                </a:gridCol>
                <a:gridCol w="324000">
                  <a:extLst>
                    <a:ext uri="{9D8B030D-6E8A-4147-A177-3AD203B41FA5}">
                      <a16:colId xmlns:a16="http://schemas.microsoft.com/office/drawing/2014/main" val="1086427329"/>
                    </a:ext>
                  </a:extLst>
                </a:gridCol>
                <a:gridCol w="324000">
                  <a:extLst>
                    <a:ext uri="{9D8B030D-6E8A-4147-A177-3AD203B41FA5}">
                      <a16:colId xmlns:a16="http://schemas.microsoft.com/office/drawing/2014/main" val="3942214346"/>
                    </a:ext>
                  </a:extLst>
                </a:gridCol>
                <a:gridCol w="324000">
                  <a:extLst>
                    <a:ext uri="{9D8B030D-6E8A-4147-A177-3AD203B41FA5}">
                      <a16:colId xmlns:a16="http://schemas.microsoft.com/office/drawing/2014/main" val="1057288180"/>
                    </a:ext>
                  </a:extLst>
                </a:gridCol>
                <a:gridCol w="324000">
                  <a:extLst>
                    <a:ext uri="{9D8B030D-6E8A-4147-A177-3AD203B41FA5}">
                      <a16:colId xmlns:a16="http://schemas.microsoft.com/office/drawing/2014/main" val="1665274191"/>
                    </a:ext>
                  </a:extLst>
                </a:gridCol>
                <a:gridCol w="324000">
                  <a:extLst>
                    <a:ext uri="{9D8B030D-6E8A-4147-A177-3AD203B41FA5}">
                      <a16:colId xmlns:a16="http://schemas.microsoft.com/office/drawing/2014/main" val="151847176"/>
                    </a:ext>
                  </a:extLst>
                </a:gridCol>
                <a:gridCol w="324000">
                  <a:extLst>
                    <a:ext uri="{9D8B030D-6E8A-4147-A177-3AD203B41FA5}">
                      <a16:colId xmlns:a16="http://schemas.microsoft.com/office/drawing/2014/main" val="479985069"/>
                    </a:ext>
                  </a:extLst>
                </a:gridCol>
                <a:gridCol w="324000">
                  <a:extLst>
                    <a:ext uri="{9D8B030D-6E8A-4147-A177-3AD203B41FA5}">
                      <a16:colId xmlns:a16="http://schemas.microsoft.com/office/drawing/2014/main" val="1193567974"/>
                    </a:ext>
                  </a:extLst>
                </a:gridCol>
                <a:gridCol w="324000">
                  <a:extLst>
                    <a:ext uri="{9D8B030D-6E8A-4147-A177-3AD203B41FA5}">
                      <a16:colId xmlns:a16="http://schemas.microsoft.com/office/drawing/2014/main" val="1634836677"/>
                    </a:ext>
                  </a:extLst>
                </a:gridCol>
              </a:tblGrid>
              <a:tr h="370800">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r>
                        <a:rPr lang="pl-PL" sz="2000" b="0" dirty="0">
                          <a:effectLst/>
                        </a:rPr>
                        <a:t>zł</a:t>
                      </a:r>
                      <a:endParaRPr lang="pl-PL"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extLst>
                  <a:ext uri="{0D108BD9-81ED-4DB2-BD59-A6C34878D82A}">
                    <a16:rowId xmlns:a16="http://schemas.microsoft.com/office/drawing/2014/main" val="3054886376"/>
                  </a:ext>
                </a:extLst>
              </a:tr>
            </a:tbl>
          </a:graphicData>
        </a:graphic>
      </p:graphicFrame>
      <p:graphicFrame>
        <p:nvGraphicFramePr>
          <p:cNvPr id="30" name="Tabela 29">
            <a:extLst>
              <a:ext uri="{FF2B5EF4-FFF2-40B4-BE49-F238E27FC236}">
                <a16:creationId xmlns:a16="http://schemas.microsoft.com/office/drawing/2014/main" id="{DE116AA2-FB69-AEA4-4BFB-543658FC6E96}"/>
              </a:ext>
            </a:extLst>
          </p:cNvPr>
          <p:cNvGraphicFramePr>
            <a:graphicFrameLocks noGrp="1"/>
          </p:cNvGraphicFramePr>
          <p:nvPr>
            <p:extLst>
              <p:ext uri="{D42A27DB-BD31-4B8C-83A1-F6EECF244321}">
                <p14:modId xmlns:p14="http://schemas.microsoft.com/office/powerpoint/2010/main" val="4129991367"/>
              </p:ext>
            </p:extLst>
          </p:nvPr>
        </p:nvGraphicFramePr>
        <p:xfrm>
          <a:off x="5285079" y="5807156"/>
          <a:ext cx="3240000" cy="370800"/>
        </p:xfrm>
        <a:graphic>
          <a:graphicData uri="http://schemas.openxmlformats.org/drawingml/2006/table">
            <a:tbl>
              <a:tblPr firstRow="1" firstCol="1" bandRow="1">
                <a:tableStyleId>{BDBED569-4797-4DF1-A0F4-6AAB3CD982D8}</a:tableStyleId>
              </a:tblPr>
              <a:tblGrid>
                <a:gridCol w="324000">
                  <a:extLst>
                    <a:ext uri="{9D8B030D-6E8A-4147-A177-3AD203B41FA5}">
                      <a16:colId xmlns:a16="http://schemas.microsoft.com/office/drawing/2014/main" val="660556335"/>
                    </a:ext>
                  </a:extLst>
                </a:gridCol>
                <a:gridCol w="324000">
                  <a:extLst>
                    <a:ext uri="{9D8B030D-6E8A-4147-A177-3AD203B41FA5}">
                      <a16:colId xmlns:a16="http://schemas.microsoft.com/office/drawing/2014/main" val="4236560352"/>
                    </a:ext>
                  </a:extLst>
                </a:gridCol>
                <a:gridCol w="324000">
                  <a:extLst>
                    <a:ext uri="{9D8B030D-6E8A-4147-A177-3AD203B41FA5}">
                      <a16:colId xmlns:a16="http://schemas.microsoft.com/office/drawing/2014/main" val="1086427329"/>
                    </a:ext>
                  </a:extLst>
                </a:gridCol>
                <a:gridCol w="324000">
                  <a:extLst>
                    <a:ext uri="{9D8B030D-6E8A-4147-A177-3AD203B41FA5}">
                      <a16:colId xmlns:a16="http://schemas.microsoft.com/office/drawing/2014/main" val="3942214346"/>
                    </a:ext>
                  </a:extLst>
                </a:gridCol>
                <a:gridCol w="324000">
                  <a:extLst>
                    <a:ext uri="{9D8B030D-6E8A-4147-A177-3AD203B41FA5}">
                      <a16:colId xmlns:a16="http://schemas.microsoft.com/office/drawing/2014/main" val="1057288180"/>
                    </a:ext>
                  </a:extLst>
                </a:gridCol>
                <a:gridCol w="324000">
                  <a:extLst>
                    <a:ext uri="{9D8B030D-6E8A-4147-A177-3AD203B41FA5}">
                      <a16:colId xmlns:a16="http://schemas.microsoft.com/office/drawing/2014/main" val="1665274191"/>
                    </a:ext>
                  </a:extLst>
                </a:gridCol>
                <a:gridCol w="324000">
                  <a:extLst>
                    <a:ext uri="{9D8B030D-6E8A-4147-A177-3AD203B41FA5}">
                      <a16:colId xmlns:a16="http://schemas.microsoft.com/office/drawing/2014/main" val="151847176"/>
                    </a:ext>
                  </a:extLst>
                </a:gridCol>
                <a:gridCol w="324000">
                  <a:extLst>
                    <a:ext uri="{9D8B030D-6E8A-4147-A177-3AD203B41FA5}">
                      <a16:colId xmlns:a16="http://schemas.microsoft.com/office/drawing/2014/main" val="479985069"/>
                    </a:ext>
                  </a:extLst>
                </a:gridCol>
                <a:gridCol w="324000">
                  <a:extLst>
                    <a:ext uri="{9D8B030D-6E8A-4147-A177-3AD203B41FA5}">
                      <a16:colId xmlns:a16="http://schemas.microsoft.com/office/drawing/2014/main" val="1193567974"/>
                    </a:ext>
                  </a:extLst>
                </a:gridCol>
                <a:gridCol w="324000">
                  <a:extLst>
                    <a:ext uri="{9D8B030D-6E8A-4147-A177-3AD203B41FA5}">
                      <a16:colId xmlns:a16="http://schemas.microsoft.com/office/drawing/2014/main" val="1634836677"/>
                    </a:ext>
                  </a:extLst>
                </a:gridCol>
              </a:tblGrid>
              <a:tr h="370800">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r>
                        <a:rPr lang="pl-PL" sz="2000" b="0" dirty="0">
                          <a:effectLst/>
                        </a:rPr>
                        <a:t>zł</a:t>
                      </a:r>
                      <a:endParaRPr lang="pl-PL"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extLst>
                  <a:ext uri="{0D108BD9-81ED-4DB2-BD59-A6C34878D82A}">
                    <a16:rowId xmlns:a16="http://schemas.microsoft.com/office/drawing/2014/main" val="3054886376"/>
                  </a:ext>
                </a:extLst>
              </a:tr>
            </a:tbl>
          </a:graphicData>
        </a:graphic>
      </p:graphicFrame>
      <p:graphicFrame>
        <p:nvGraphicFramePr>
          <p:cNvPr id="31" name="Tabela 30">
            <a:extLst>
              <a:ext uri="{FF2B5EF4-FFF2-40B4-BE49-F238E27FC236}">
                <a16:creationId xmlns:a16="http://schemas.microsoft.com/office/drawing/2014/main" id="{A922D280-3C1C-6706-85D9-E11121CAE4B7}"/>
              </a:ext>
            </a:extLst>
          </p:cNvPr>
          <p:cNvGraphicFramePr>
            <a:graphicFrameLocks noGrp="1"/>
          </p:cNvGraphicFramePr>
          <p:nvPr>
            <p:extLst>
              <p:ext uri="{D42A27DB-BD31-4B8C-83A1-F6EECF244321}">
                <p14:modId xmlns:p14="http://schemas.microsoft.com/office/powerpoint/2010/main" val="1043703940"/>
              </p:ext>
            </p:extLst>
          </p:nvPr>
        </p:nvGraphicFramePr>
        <p:xfrm>
          <a:off x="5285079" y="6354272"/>
          <a:ext cx="3240000" cy="370800"/>
        </p:xfrm>
        <a:graphic>
          <a:graphicData uri="http://schemas.openxmlformats.org/drawingml/2006/table">
            <a:tbl>
              <a:tblPr firstRow="1" firstCol="1" bandRow="1">
                <a:tableStyleId>{BDBED569-4797-4DF1-A0F4-6AAB3CD982D8}</a:tableStyleId>
              </a:tblPr>
              <a:tblGrid>
                <a:gridCol w="324000">
                  <a:extLst>
                    <a:ext uri="{9D8B030D-6E8A-4147-A177-3AD203B41FA5}">
                      <a16:colId xmlns:a16="http://schemas.microsoft.com/office/drawing/2014/main" val="660556335"/>
                    </a:ext>
                  </a:extLst>
                </a:gridCol>
                <a:gridCol w="324000">
                  <a:extLst>
                    <a:ext uri="{9D8B030D-6E8A-4147-A177-3AD203B41FA5}">
                      <a16:colId xmlns:a16="http://schemas.microsoft.com/office/drawing/2014/main" val="4236560352"/>
                    </a:ext>
                  </a:extLst>
                </a:gridCol>
                <a:gridCol w="324000">
                  <a:extLst>
                    <a:ext uri="{9D8B030D-6E8A-4147-A177-3AD203B41FA5}">
                      <a16:colId xmlns:a16="http://schemas.microsoft.com/office/drawing/2014/main" val="1086427329"/>
                    </a:ext>
                  </a:extLst>
                </a:gridCol>
                <a:gridCol w="324000">
                  <a:extLst>
                    <a:ext uri="{9D8B030D-6E8A-4147-A177-3AD203B41FA5}">
                      <a16:colId xmlns:a16="http://schemas.microsoft.com/office/drawing/2014/main" val="3942214346"/>
                    </a:ext>
                  </a:extLst>
                </a:gridCol>
                <a:gridCol w="324000">
                  <a:extLst>
                    <a:ext uri="{9D8B030D-6E8A-4147-A177-3AD203B41FA5}">
                      <a16:colId xmlns:a16="http://schemas.microsoft.com/office/drawing/2014/main" val="1057288180"/>
                    </a:ext>
                  </a:extLst>
                </a:gridCol>
                <a:gridCol w="324000">
                  <a:extLst>
                    <a:ext uri="{9D8B030D-6E8A-4147-A177-3AD203B41FA5}">
                      <a16:colId xmlns:a16="http://schemas.microsoft.com/office/drawing/2014/main" val="1665274191"/>
                    </a:ext>
                  </a:extLst>
                </a:gridCol>
                <a:gridCol w="324000">
                  <a:extLst>
                    <a:ext uri="{9D8B030D-6E8A-4147-A177-3AD203B41FA5}">
                      <a16:colId xmlns:a16="http://schemas.microsoft.com/office/drawing/2014/main" val="151847176"/>
                    </a:ext>
                  </a:extLst>
                </a:gridCol>
                <a:gridCol w="324000">
                  <a:extLst>
                    <a:ext uri="{9D8B030D-6E8A-4147-A177-3AD203B41FA5}">
                      <a16:colId xmlns:a16="http://schemas.microsoft.com/office/drawing/2014/main" val="479985069"/>
                    </a:ext>
                  </a:extLst>
                </a:gridCol>
                <a:gridCol w="324000">
                  <a:extLst>
                    <a:ext uri="{9D8B030D-6E8A-4147-A177-3AD203B41FA5}">
                      <a16:colId xmlns:a16="http://schemas.microsoft.com/office/drawing/2014/main" val="1193567974"/>
                    </a:ext>
                  </a:extLst>
                </a:gridCol>
                <a:gridCol w="324000">
                  <a:extLst>
                    <a:ext uri="{9D8B030D-6E8A-4147-A177-3AD203B41FA5}">
                      <a16:colId xmlns:a16="http://schemas.microsoft.com/office/drawing/2014/main" val="1634836677"/>
                    </a:ext>
                  </a:extLst>
                </a:gridCol>
              </a:tblGrid>
              <a:tr h="370800">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endParaRPr lang="pl-PL"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a:effectLst/>
                        </a:rPr>
                        <a:t> </a:t>
                      </a:r>
                      <a:endParaRPr lang="pl-PL"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a:lnSpc>
                          <a:spcPct val="107000"/>
                        </a:lnSpc>
                        <a:spcBef>
                          <a:spcPts val="600"/>
                        </a:spcBef>
                        <a:spcAft>
                          <a:spcPts val="200"/>
                        </a:spcAft>
                      </a:pPr>
                      <a:r>
                        <a:rPr lang="pl-PL" sz="2000" dirty="0">
                          <a:effectLst/>
                        </a:rPr>
                        <a:t> </a:t>
                      </a:r>
                      <a:r>
                        <a:rPr lang="pl-PL" sz="2000" b="0" dirty="0">
                          <a:effectLst/>
                        </a:rPr>
                        <a:t>zł</a:t>
                      </a:r>
                      <a:endParaRPr lang="pl-PL"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68580" marT="0" marB="0"/>
                </a:tc>
                <a:extLst>
                  <a:ext uri="{0D108BD9-81ED-4DB2-BD59-A6C34878D82A}">
                    <a16:rowId xmlns:a16="http://schemas.microsoft.com/office/drawing/2014/main" val="3054886376"/>
                  </a:ext>
                </a:extLst>
              </a:tr>
            </a:tbl>
          </a:graphicData>
        </a:graphic>
      </p:graphicFrame>
    </p:spTree>
    <p:extLst>
      <p:ext uri="{BB962C8B-B14F-4D97-AF65-F5344CB8AC3E}">
        <p14:creationId xmlns:p14="http://schemas.microsoft.com/office/powerpoint/2010/main" val="3949554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wszystkie podane w załączniku dane są zgodne z prawdą,</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jestem świadoma/świadomy odpowiedzialności karnej za złożenie fałszywego oświadczenia.</a:t>
            </a:r>
          </a:p>
          <a:p>
            <a:pPr marL="0" indent="0" algn="just">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miejscowość                                        data: </a:t>
            </a:r>
            <a:r>
              <a:rPr lang="pl-PL" sz="1800" dirty="0" err="1">
                <a:solidFill>
                  <a:srgbClr val="000000"/>
                </a:solidFill>
                <a:effectLst/>
                <a:latin typeface="+mj-lt"/>
                <a:ea typeface="Arial" panose="020B0604020202020204" pitchFamily="34" charset="0"/>
                <a:cs typeface="Times New Roman" panose="02020603050405020304" pitchFamily="18" charset="0"/>
              </a:rPr>
              <a:t>dd</a:t>
            </a:r>
            <a:r>
              <a:rPr lang="pl-PL" sz="1800" dirty="0">
                <a:solidFill>
                  <a:srgbClr val="000000"/>
                </a:solidFill>
                <a:effectLst/>
                <a:latin typeface="+mj-lt"/>
                <a:ea typeface="Arial" panose="020B0604020202020204" pitchFamily="34" charset="0"/>
                <a:cs typeface="Times New Roman" panose="02020603050405020304" pitchFamily="18" charset="0"/>
              </a:rPr>
              <a:t> / mm / </a:t>
            </a:r>
            <a:r>
              <a:rPr lang="pl-PL" sz="1800" dirty="0" err="1">
                <a:solidFill>
                  <a:srgbClr val="000000"/>
                </a:solidFill>
                <a:effectLst/>
                <a:latin typeface="+mj-lt"/>
                <a:ea typeface="Arial" panose="020B0604020202020204" pitchFamily="34" charset="0"/>
                <a:cs typeface="Times New Roman" panose="02020603050405020304" pitchFamily="18" charset="0"/>
              </a:rPr>
              <a:t>rrrr</a:t>
            </a:r>
            <a:r>
              <a:rPr lang="pl-PL" sz="1800" dirty="0">
                <a:solidFill>
                  <a:srgbClr val="000000"/>
                </a:solidFill>
                <a:effectLst/>
                <a:latin typeface="+mj-lt"/>
                <a:ea typeface="Arial" panose="020B0604020202020204" pitchFamily="34" charset="0"/>
                <a:cs typeface="Times New Roman" panose="02020603050405020304" pitchFamily="18" charset="0"/>
              </a:rPr>
              <a:t>                                    podpis wnioskodawcy</a:t>
            </a:r>
          </a:p>
          <a:p>
            <a:pPr marL="0" indent="0" algn="just">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INFORMACJE DODATKOWE</a:t>
            </a: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W oświadczeniu wpisz następujące rodzaje dochodów, które zgodnie z art. 18 pkt. 2 ustawy z dnia 15 grudnia 2022 r. o szczególnej ochronie niektórych odbiorców paliw gazowych w 2023 r. w związku z sytuacją na rynku gazu (Dz. U. z 2022 r. poz. 2687) w związku z art. 411 ust. 10i ustawy z dnia 27 kwietnia 2001 r. – Prawo ochrony środowiska i art. 3 pkt 1 lit. c ustawy z dnia 28 listopada 2003 r. o świadczeniach rodzinnych (Dz. U. z 2020 r. poz. 111, z późn. zm.) nie podlegają opodatkowaniu podatkiem dochodowym od osób fizycznych:</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a) renty określone w przepisach o zaopatrzeniu inwalidów wojennych i wojskowych oraz ich rodzin,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b) renty wypłacone osobom represjonowanym i członkom ich rodzin, przyznane na zasadach określonych w przepisach o zaopatrzeniu inwalidów wojennych i wojskowych oraz ich rodzin,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c) świadczenie pieniężne, dodatek kompensacyjny oraz ryczałt energetyczny określone w przepisach o świadczeniu pieniężnym i uprawnieniach przysługujących żołnierzom zastępczej służby wojskowej przymusowo zatrudnianym w kopalniach węgla, kamieniołomach, zakładach rud uranu i batalionach budowlanych, </a:t>
            </a: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41</a:t>
            </a:fld>
            <a:endParaRPr lang="pl-PL" noProof="0"/>
          </a:p>
        </p:txBody>
      </p:sp>
      <p:graphicFrame>
        <p:nvGraphicFramePr>
          <p:cNvPr id="4" name="Tabela 5">
            <a:extLst>
              <a:ext uri="{FF2B5EF4-FFF2-40B4-BE49-F238E27FC236}">
                <a16:creationId xmlns:a16="http://schemas.microsoft.com/office/drawing/2014/main" id="{8DF18CC0-CD8B-C43A-03A8-0E7FEE569C60}"/>
              </a:ext>
            </a:extLst>
          </p:cNvPr>
          <p:cNvGraphicFramePr>
            <a:graphicFrameLocks noGrp="1"/>
          </p:cNvGraphicFramePr>
          <p:nvPr>
            <p:extLst>
              <p:ext uri="{D42A27DB-BD31-4B8C-83A1-F6EECF244321}">
                <p14:modId xmlns:p14="http://schemas.microsoft.com/office/powerpoint/2010/main" val="3770626168"/>
              </p:ext>
            </p:extLst>
          </p:nvPr>
        </p:nvGraphicFramePr>
        <p:xfrm>
          <a:off x="479918" y="1916832"/>
          <a:ext cx="2447730" cy="370840"/>
        </p:xfrm>
        <a:graphic>
          <a:graphicData uri="http://schemas.openxmlformats.org/drawingml/2006/table">
            <a:tbl>
              <a:tblPr firstRow="1" bandRow="1">
                <a:tableStyleId>{BDBED569-4797-4DF1-A0F4-6AAB3CD982D8}</a:tableStyleId>
              </a:tblPr>
              <a:tblGrid>
                <a:gridCol w="2447730">
                  <a:extLst>
                    <a:ext uri="{9D8B030D-6E8A-4147-A177-3AD203B41FA5}">
                      <a16:colId xmlns:a16="http://schemas.microsoft.com/office/drawing/2014/main" val="281284316"/>
                    </a:ext>
                  </a:extLst>
                </a:gridCol>
              </a:tblGrid>
              <a:tr h="370840">
                <a:tc>
                  <a:txBody>
                    <a:bodyPr/>
                    <a:lstStyle/>
                    <a:p>
                      <a:endParaRPr lang="pl-PL" dirty="0"/>
                    </a:p>
                  </a:txBody>
                  <a:tcPr/>
                </a:tc>
                <a:extLst>
                  <a:ext uri="{0D108BD9-81ED-4DB2-BD59-A6C34878D82A}">
                    <a16:rowId xmlns:a16="http://schemas.microsoft.com/office/drawing/2014/main" val="1038777940"/>
                  </a:ext>
                </a:extLst>
              </a:tr>
            </a:tbl>
          </a:graphicData>
        </a:graphic>
      </p:graphicFrame>
      <p:graphicFrame>
        <p:nvGraphicFramePr>
          <p:cNvPr id="6" name="Tabela 5">
            <a:extLst>
              <a:ext uri="{FF2B5EF4-FFF2-40B4-BE49-F238E27FC236}">
                <a16:creationId xmlns:a16="http://schemas.microsoft.com/office/drawing/2014/main" id="{7B76E440-DD45-BE0D-6C76-B69C3D7D875F}"/>
              </a:ext>
            </a:extLst>
          </p:cNvPr>
          <p:cNvGraphicFramePr>
            <a:graphicFrameLocks noGrp="1"/>
          </p:cNvGraphicFramePr>
          <p:nvPr>
            <p:extLst>
              <p:ext uri="{D42A27DB-BD31-4B8C-83A1-F6EECF244321}">
                <p14:modId xmlns:p14="http://schemas.microsoft.com/office/powerpoint/2010/main" val="3870906530"/>
              </p:ext>
            </p:extLst>
          </p:nvPr>
        </p:nvGraphicFramePr>
        <p:xfrm>
          <a:off x="3791744" y="1886591"/>
          <a:ext cx="2455012" cy="365760"/>
        </p:xfrm>
        <a:graphic>
          <a:graphicData uri="http://schemas.openxmlformats.org/drawingml/2006/table">
            <a:tbl>
              <a:tblPr firstRow="1" bandRow="1">
                <a:tableStyleId>{BDBED569-4797-4DF1-A0F4-6AAB3CD982D8}</a:tableStyleId>
              </a:tblPr>
              <a:tblGrid>
                <a:gridCol w="2455012">
                  <a:extLst>
                    <a:ext uri="{9D8B030D-6E8A-4147-A177-3AD203B41FA5}">
                      <a16:colId xmlns:a16="http://schemas.microsoft.com/office/drawing/2014/main" val="281284316"/>
                    </a:ext>
                  </a:extLst>
                </a:gridCol>
              </a:tblGrid>
              <a:tr h="306472">
                <a:tc>
                  <a:txBody>
                    <a:bodyPr/>
                    <a:lstStyle/>
                    <a:p>
                      <a:endParaRPr lang="pl-PL" dirty="0"/>
                    </a:p>
                  </a:txBody>
                  <a:tcPr/>
                </a:tc>
                <a:extLst>
                  <a:ext uri="{0D108BD9-81ED-4DB2-BD59-A6C34878D82A}">
                    <a16:rowId xmlns:a16="http://schemas.microsoft.com/office/drawing/2014/main" val="1038777940"/>
                  </a:ext>
                </a:extLst>
              </a:tr>
            </a:tbl>
          </a:graphicData>
        </a:graphic>
      </p:graphicFrame>
      <p:graphicFrame>
        <p:nvGraphicFramePr>
          <p:cNvPr id="8" name="Tabela 5">
            <a:extLst>
              <a:ext uri="{FF2B5EF4-FFF2-40B4-BE49-F238E27FC236}">
                <a16:creationId xmlns:a16="http://schemas.microsoft.com/office/drawing/2014/main" id="{7AFECD9B-CE1A-3A0E-104D-4176BD663991}"/>
              </a:ext>
            </a:extLst>
          </p:cNvPr>
          <p:cNvGraphicFramePr>
            <a:graphicFrameLocks noGrp="1"/>
          </p:cNvGraphicFramePr>
          <p:nvPr>
            <p:extLst>
              <p:ext uri="{D42A27DB-BD31-4B8C-83A1-F6EECF244321}">
                <p14:modId xmlns:p14="http://schemas.microsoft.com/office/powerpoint/2010/main" val="1858054633"/>
              </p:ext>
            </p:extLst>
          </p:nvPr>
        </p:nvGraphicFramePr>
        <p:xfrm>
          <a:off x="7711094" y="1916832"/>
          <a:ext cx="3425465" cy="370840"/>
        </p:xfrm>
        <a:graphic>
          <a:graphicData uri="http://schemas.openxmlformats.org/drawingml/2006/table">
            <a:tbl>
              <a:tblPr firstRow="1" bandRow="1">
                <a:tableStyleId>{BDBED569-4797-4DF1-A0F4-6AAB3CD982D8}</a:tableStyleId>
              </a:tblPr>
              <a:tblGrid>
                <a:gridCol w="3425465">
                  <a:extLst>
                    <a:ext uri="{9D8B030D-6E8A-4147-A177-3AD203B41FA5}">
                      <a16:colId xmlns:a16="http://schemas.microsoft.com/office/drawing/2014/main" val="281284316"/>
                    </a:ext>
                  </a:extLst>
                </a:gridCol>
              </a:tblGrid>
              <a:tr h="370840">
                <a:tc>
                  <a:txBody>
                    <a:bodyPr/>
                    <a:lstStyle/>
                    <a:p>
                      <a:endParaRPr lang="pl-PL" dirty="0"/>
                    </a:p>
                  </a:txBody>
                  <a:tcPr/>
                </a:tc>
                <a:extLst>
                  <a:ext uri="{0D108BD9-81ED-4DB2-BD59-A6C34878D82A}">
                    <a16:rowId xmlns:a16="http://schemas.microsoft.com/office/drawing/2014/main" val="1038777940"/>
                  </a:ext>
                </a:extLst>
              </a:tr>
            </a:tbl>
          </a:graphicData>
        </a:graphic>
      </p:graphicFrame>
    </p:spTree>
    <p:extLst>
      <p:ext uri="{BB962C8B-B14F-4D97-AF65-F5344CB8AC3E}">
        <p14:creationId xmlns:p14="http://schemas.microsoft.com/office/powerpoint/2010/main" val="1140028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d) dodatek kombatancki, ryczałt energetyczny i dodatek kompensacyjny określone w przepisach o kombatantach oraz niektórych osobach będących ofiarami represji wojennych i okresu powojennego,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e) świadczenie pieniężne określone w przepisach o świadczeniu pieniężnym przysługującym osobom deportowanym do pracy przymusowej oraz osadzonym w obozach pracy przez III Rzeszę Niemiecką lub Związek Socjalistycznych Republik Radzieckich,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f) ryczałt energetyczny, emerytury i renty otrzymywane przez osoby, które utraciły wzrok w wyniku działań wojennych w latach 1939–1945 lub eksplozji pozostałych po tej wojnie niewypałów i niewybuchów,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g) renty inwalidzkie z tytułu inwalidztwa wojennego, kwoty zaopatrzenia otrzymywane przez ofiary wojny oraz członków ich rodzin, renty wypadkowe osób, których inwalidztwo powstało w związku z przymusowym pobytem na robotach w III Rzeszy Niemieckiej w latach 1939–1945, otrzymywane z zagranicy,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h) zasiłki chorobowe określone w przepisach o ubezpieczeniu społecznym rolników oraz w przepisach o systemie ubezpieczeń społecznych,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i) środki bezzwrotnej pomocy zagranicznej otrzymywane od rządów państw obcych, organizacji międzynarodowych lub międzynarodowych instytucji finansowych, pochodzące ze środków bezzwrotnej pomocy przyznanych na podstawie jednostronnej deklaracji lub umów zawartych z tymi państwami, organizacjami lub instytucjami przez Radę Ministrów, właściwego ministra lub agencje rządowe, w tym również w przypadkach gdy przekazanie tych środków jest dokonywane za pośrednictwem podmiotu upoważnionego do rozdzielania środków bezzwrotnej pomocy zagranicznej na rzecz podmiotów, którym służyć ma ta pomoc, </a:t>
            </a: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42</a:t>
            </a:fld>
            <a:endParaRPr lang="pl-PL" noProof="0"/>
          </a:p>
        </p:txBody>
      </p:sp>
    </p:spTree>
    <p:extLst>
      <p:ext uri="{BB962C8B-B14F-4D97-AF65-F5344CB8AC3E}">
        <p14:creationId xmlns:p14="http://schemas.microsoft.com/office/powerpoint/2010/main" val="3640771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j) należności ze stosunku pracy lub z tytułu stypendium osób fizycznych mających miejsce zamieszkania na terytorium Rzeczypospolitej Polskiej, przebywających czasowo za granicą – w wysokości odpowiadającej równowartości diet z tytułu podróży służbowej poza granicami kraju ustalonych dla pracowników zatrudnionych w państwowych lub samorządowych jednostkach sfery budżetowej na podstawie ustawy z dnia 26 czerwca 1974 r. – Kodeks pracy (Dz. U. z 2020 r. poz. 1320, z późn. zm.),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k) należności pieniężne wypłacone policjantom, żołnierzom, celnikom i pracownikom jednostek wojskowych i jednostek policyjnych użytych poza granicami państwa w celu udziału w konflikcie zbrojnym lub wzmocnienia sił państwa albo państw sojuszniczych, misji pokojowej, akcji zapobieżenia aktom terroryzmu lub ich skutkom, a także należności pieniężne wypłacone żołnierzom, policjantom, celnikom i pracownikom pełniącym funkcje obserwatorów w misjach pokojowych organizacji międzynarodowych i sił wielonarodowych,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l) należności pieniężne ze stosunku służbowego otrzymywane w czasie służby kandydackiej przez funkcjonariuszy Policji, Państwowej Straży Pożarnej, Straży Granicznej, Biura Ochrony Rządu i Służby Więziennej, obliczone za okres, w którym osoby te uzyskały dochód,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m) dochody członków rolniczych spółdzielni produkcyjnych z tytułu członkostwa w rolniczej spółdzielni produkcyjnej, pomniejszone o składki na ubezpieczenia społeczne,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n) alimenty na rzecz dzieci,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o) stypendia doktoranckie przyznane na podstawie art. 209 ust. 1 i 7 ustawy z dnia 20 lipca 2018 r. – Prawo o szkolnictwie wyższym i nauce (Dz. U. z 2021 r. poz. 478, z późn. zm.), a także – zgodnie z art. 336 pkt 1 ustawy z dnia 3 lipca 2018 r. – Przepisy wprowadzające ustawę – Prawo o szkolnictwie wyższym i nauce (Dz. U. poz. 1669, z późn. zm.) – dotychczasowe stypendia doktoranckie określone w art. 200 ustawy z dnia 27 lipca 2005 r. – Prawo o szkolnictwie wyższym (Dz. U. z 2017 r. poz. 2183, z późn. zm.), stypendia sportowe przyznane na podstawie ustawy z dnia 25 czerwca 2010 r. o sporcie (Dz. U. z 2020 r. poz. 1133, z późn. zm.) oraz inne stypendia o charakterze socjalnym przyznane uczniom lub studentom,</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43</a:t>
            </a:fld>
            <a:endParaRPr lang="pl-PL" noProof="0"/>
          </a:p>
        </p:txBody>
      </p:sp>
    </p:spTree>
    <p:extLst>
      <p:ext uri="{BB962C8B-B14F-4D97-AF65-F5344CB8AC3E}">
        <p14:creationId xmlns:p14="http://schemas.microsoft.com/office/powerpoint/2010/main" val="1255233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p) kwoty diet nieopodatkowane podatkiem dochodowym od osób fizycznych, otrzymywane przez osoby wykonujące czynności związane z pełnieniem obowiązków społecznych i obywatelskich,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q) należności pieniężne otrzymywane z tytułu wynajmu pokoi gościnnych w budynkach mieszkalnych położonych na terenach wiejskich w gospodarstwie rolnym osobom przebywającym na wypoczynku oraz uzyskane z tytułu wyżywienia tych osób,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r) dodatki za tajne nauczanie określone w ustawie z dnia 26 stycznia 1982 r. – Karta Nauczyciela (Dz. U. z 2021 r. poz. 1762),</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s) dochody uzyskane z działalności gospodarczej prowadzonej na podstawie zezwolenia na terenie specjalnej strefy ekonomicznej określonej w przepisach o specjalnych strefach ekonomicznych,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t) ekwiwalenty pieniężne za deputaty węglowe określone w przepisach o komercjalizacji, restrukturyzacji i prywatyzacji przedsiębiorstwa państwowego „Polskie Koleje Państwowe”,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u) ekwiwalenty z tytułu prawa do bezpłatnego węgla określone w przepisach o restrukturyzacji górnictwa węgla kamiennego w latach 2003–2006,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v) świadczenia określone w przepisach o wykonywaniu mandatu posła i senatora,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w) dochody uzyskane z gospodarstwa rolnego,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x) dochody uzyskiwane za granicą Rzeczypospolitej Polskiej, pomniejszone odpowiednio o zapłacone za granicą Rzeczypospolitej Polskiej: podatek dochodowy oraz składki na obowiązkowe ubezpieczenie społeczne i obowiązkowe ubezpieczenie zdrowotne,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y) renty określone w przepisach o wspieraniu rozwoju obszarów wiejskich ze środków pochodzących z Sekcji Gwarancji Europejskiego Funduszu Orientacji i Gwarancji Rolnej oraz w przepisach o wspieraniu rozwoju obszarów wiejskich z udziałem środków Europejskiego Funduszu Rolnego na rzecz Rozwoju Obszarów Wiejskich, </a:t>
            </a:r>
          </a:p>
          <a:p>
            <a:pPr marL="0" indent="0" algn="just">
              <a:lnSpc>
                <a:spcPct val="100000"/>
              </a:lnSpc>
              <a:spcBef>
                <a:spcPts val="0"/>
              </a:spcBef>
              <a:spcAft>
                <a:spcPts val="600"/>
              </a:spcAft>
              <a:buNone/>
            </a:pPr>
            <a:r>
              <a:rPr lang="pl-PL" sz="1700" dirty="0">
                <a:solidFill>
                  <a:srgbClr val="000000"/>
                </a:solidFill>
                <a:effectLst/>
                <a:latin typeface="+mj-lt"/>
                <a:ea typeface="Arial" panose="020B0604020202020204" pitchFamily="34" charset="0"/>
                <a:cs typeface="Times New Roman" panose="02020603050405020304" pitchFamily="18" charset="0"/>
              </a:rPr>
              <a:t>z) zaliczkę alimentacyjną określoną w przepisach o postępowaniu wobec dłużników alimentacyjnych oraz zaliczce alimentacyjnej, </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44</a:t>
            </a:fld>
            <a:endParaRPr lang="pl-PL" noProof="0"/>
          </a:p>
        </p:txBody>
      </p:sp>
    </p:spTree>
    <p:extLst>
      <p:ext uri="{BB962C8B-B14F-4D97-AF65-F5344CB8AC3E}">
        <p14:creationId xmlns:p14="http://schemas.microsoft.com/office/powerpoint/2010/main" val="1291087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aa) świadczenia pieniężne wypłacane w przypadku bezskuteczności egzekucji alimentów, </a:t>
            </a:r>
          </a:p>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bb</a:t>
            </a:r>
            <a:r>
              <a:rPr lang="pl-PL" sz="1800" dirty="0">
                <a:solidFill>
                  <a:srgbClr val="000000"/>
                </a:solidFill>
                <a:effectLst/>
                <a:latin typeface="+mj-lt"/>
                <a:ea typeface="Arial" panose="020B0604020202020204" pitchFamily="34" charset="0"/>
                <a:cs typeface="Times New Roman" panose="02020603050405020304" pitchFamily="18" charset="0"/>
              </a:rPr>
              <a:t>) pomoc materialną o charakterze socjalnym określoną w art. 90c ust. 2 ustawy z dnia 7 września 1991 r. o systemie oświaty (Dz. U. z 2021 r. poz. 1915) oraz świadczenia, o których mowa w art. 86 ust. 1 pkt 1–3 i 5 oraz art. 212 ustawy z dnia 20 lipca 2018 r. – Prawo o szkolnictwie wyższym i nauce, a także – zgodnie z art. 336 pkt 2 ustawy z dnia 3 lipca 2018 r. – Przepisy wprowadzające ustawę – Prawo o szkolnictwie wyższym i nauce – dotychczasową pomoc materialną określoną w art. 173 ust. 1 pkt 1, 2 i 8, art. 173a, art. 199 ust. 1 pkt 1, 2 i 4 i art. 199a ustawy z dnia 27 lipca 2005 r. – Prawo o szkolnictwie wyższym,</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cc) świadczenie pieniężne określone w ustawie z dnia 20 marca 2015 r. o działaczach opozycji antykomunistycznej oraz osobach represjonowanych z powodów politycznych (Dz. U. z 2021 r. poz. 1255), </a:t>
            </a:r>
          </a:p>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dd</a:t>
            </a:r>
            <a:r>
              <a:rPr lang="pl-PL" sz="1800" dirty="0">
                <a:solidFill>
                  <a:srgbClr val="000000"/>
                </a:solidFill>
                <a:effectLst/>
                <a:latin typeface="+mj-lt"/>
                <a:ea typeface="Arial" panose="020B0604020202020204" pitchFamily="34" charset="0"/>
                <a:cs typeface="Times New Roman" panose="02020603050405020304" pitchFamily="18" charset="0"/>
              </a:rPr>
              <a:t>) świadczenie rodzicielskie, </a:t>
            </a:r>
          </a:p>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ee</a:t>
            </a:r>
            <a:r>
              <a:rPr lang="pl-PL" sz="1800" dirty="0">
                <a:solidFill>
                  <a:srgbClr val="000000"/>
                </a:solidFill>
                <a:effectLst/>
                <a:latin typeface="+mj-lt"/>
                <a:ea typeface="Arial" panose="020B0604020202020204" pitchFamily="34" charset="0"/>
                <a:cs typeface="Times New Roman" panose="02020603050405020304" pitchFamily="18" charset="0"/>
              </a:rPr>
              <a:t>) zasiłek macierzyński, o którym mowa w przepisach o ubezpieczeniu społecznym rolników, </a:t>
            </a:r>
          </a:p>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ff</a:t>
            </a:r>
            <a:r>
              <a:rPr lang="pl-PL" sz="1800" dirty="0">
                <a:solidFill>
                  <a:srgbClr val="000000"/>
                </a:solidFill>
                <a:effectLst/>
                <a:latin typeface="+mj-lt"/>
                <a:ea typeface="Arial" panose="020B0604020202020204" pitchFamily="34" charset="0"/>
                <a:cs typeface="Times New Roman" panose="02020603050405020304" pitchFamily="18" charset="0"/>
              </a:rPr>
              <a:t>) stypendia dla bezrobotnych finansowane ze środków Unii Europejskiej lub Funduszu Pracy, niezależnie od podmiotu, który je wypłaca,</a:t>
            </a:r>
          </a:p>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gg</a:t>
            </a:r>
            <a:r>
              <a:rPr lang="pl-PL" sz="1800" dirty="0">
                <a:solidFill>
                  <a:srgbClr val="000000"/>
                </a:solidFill>
                <a:effectLst/>
                <a:latin typeface="+mj-lt"/>
                <a:ea typeface="Arial" panose="020B0604020202020204" pitchFamily="34" charset="0"/>
                <a:cs typeface="Times New Roman" panose="02020603050405020304" pitchFamily="18" charset="0"/>
              </a:rPr>
              <a:t>) przychody wolne od podatku dochodowego na podstawie art. 21 ust. 1 pkt 148 ustawy z dnia 26 lipca 1991 r. o podatku dochodowym od osób fizycznych, pomniejszone o składki na ubezpieczenia społeczne oraz składki na ubezpieczenia zdrowotne,</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45</a:t>
            </a:fld>
            <a:endParaRPr lang="pl-PL" noProof="0"/>
          </a:p>
        </p:txBody>
      </p:sp>
    </p:spTree>
    <p:extLst>
      <p:ext uri="{BB962C8B-B14F-4D97-AF65-F5344CB8AC3E}">
        <p14:creationId xmlns:p14="http://schemas.microsoft.com/office/powerpoint/2010/main" val="384005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hh</a:t>
            </a:r>
            <a:r>
              <a:rPr lang="pl-PL" sz="1800" dirty="0">
                <a:solidFill>
                  <a:srgbClr val="000000"/>
                </a:solidFill>
                <a:effectLst/>
                <a:latin typeface="+mj-lt"/>
                <a:ea typeface="Arial" panose="020B0604020202020204" pitchFamily="34" charset="0"/>
                <a:cs typeface="Times New Roman" panose="02020603050405020304" pitchFamily="18" charset="0"/>
              </a:rPr>
              <a:t>) przychody wolne od podatku dochodowego na podstawie art. 21 ust. 1 pkt 152 lit. a, b i d oraz pkt 153 lit. a, b i d ustawy z dnia 26 lipca 1991 r. o podatku dochodowym od osób fizycznych, oraz art. 21 ust. 1 pkt 154 tej ustawy w zakresie przychodów ze stosunku służbowego, stosunku pracy, pracy nakładczej, spółdzielczego stosunku pracy, z umów zlecenia, o których mowa w art. 13 pkt 8 ustawy z dnia 26 lipca 1991 r. o podatku dochodowym od osób fizycznych, zasiłku macierzyńskiego, o którym mowa w ustawie z dnia 25 czerwca 1999 r. o świadczeniach pieniężnych z ubezpieczenia społecznego w razie choroby i macierzyństwa, pomniejszone o składki na ubezpieczenia społeczne oraz składki na ubezpieczenia zdrowotne,</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ii) przychody wolne od podatku dochodowego na podstawie art. 21 ust. 1 pkt 152 lit. c, pkt 153 lit. c oraz pkt 154 ustawy z dnia 26 lipca 1991 r. o podatku dochodowym od osób fizycznych z pozarolniczej działalności gospodarczej opodatkowanych według zasad określonych w art. 27 i art. 30c tej ustawy, pomniejszone o składki na ubezpieczenia społeczne oraz składki na ubezpieczenia zdrowotne,</a:t>
            </a:r>
          </a:p>
          <a:p>
            <a:pPr marL="0" indent="0" algn="just">
              <a:lnSpc>
                <a:spcPct val="100000"/>
              </a:lnSpc>
              <a:spcBef>
                <a:spcPts val="0"/>
              </a:spcBef>
              <a:spcAft>
                <a:spcPts val="600"/>
              </a:spcAft>
              <a:buNone/>
            </a:pPr>
            <a:r>
              <a:rPr lang="pl-PL" sz="1800" dirty="0" err="1">
                <a:solidFill>
                  <a:srgbClr val="000000"/>
                </a:solidFill>
                <a:effectLst/>
                <a:latin typeface="+mj-lt"/>
                <a:ea typeface="Arial" panose="020B0604020202020204" pitchFamily="34" charset="0"/>
                <a:cs typeface="Times New Roman" panose="02020603050405020304" pitchFamily="18" charset="0"/>
              </a:rPr>
              <a:t>jj</a:t>
            </a:r>
            <a:r>
              <a:rPr lang="pl-PL" sz="1800" dirty="0">
                <a:solidFill>
                  <a:srgbClr val="000000"/>
                </a:solidFill>
                <a:effectLst/>
                <a:latin typeface="+mj-lt"/>
                <a:ea typeface="Arial" panose="020B0604020202020204" pitchFamily="34" charset="0"/>
                <a:cs typeface="Times New Roman" panose="02020603050405020304" pitchFamily="18" charset="0"/>
              </a:rPr>
              <a:t>)	dochody z pozarolniczej działalności gospodarczej opodatkowanej w formie ryczałtu od przychodów ewidencjonowanych, o których mowa w art. 21 ust. 1 pkt 152 lit. c, pkt 153 lit. c i pkt 154 ustawy z dnia 26 lipca 1991 r. o podatku dochodowym od osób fizycznych, ustalone zgodnie z art. 5 ust. 7a.</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46</a:t>
            </a:fld>
            <a:endParaRPr lang="pl-PL" noProof="0"/>
          </a:p>
        </p:txBody>
      </p:sp>
    </p:spTree>
    <p:extLst>
      <p:ext uri="{BB962C8B-B14F-4D97-AF65-F5344CB8AC3E}">
        <p14:creationId xmlns:p14="http://schemas.microsoft.com/office/powerpoint/2010/main" val="419601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ZAŁĄCZNIK NR 1B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do wniosku o wypłatę refundacji podatku VAT za dostarczone paliwa gazowe</a:t>
            </a:r>
          </a:p>
          <a:p>
            <a:pPr marL="0" indent="0" algn="ctr">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OŚWIADCZENIE WNIOSKODAWCY O WIELKOŚCI GOSPODARSTWA ROLNEGO JEGO LUB CZŁONKA GOSPODARSTWA DOMOWEGO WNIOSKODAWCY</a:t>
            </a: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DANE CZŁONKA GOSPODARSTWA DOMOWEGO, KTÓREGO DOTYCZY OŚWIADCZENIE</a:t>
            </a: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Imię (imiona)</a:t>
            </a:r>
          </a:p>
          <a:p>
            <a:pPr marL="0" indent="0">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Nazwisko</a:t>
            </a:r>
          </a:p>
          <a:p>
            <a:pPr marL="0" indent="0">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Numer PESEL</a:t>
            </a:r>
          </a:p>
          <a:p>
            <a:pPr marL="0" indent="0">
              <a:lnSpc>
                <a:spcPct val="100000"/>
              </a:lnSpc>
              <a:spcBef>
                <a:spcPts val="0"/>
              </a:spcBef>
              <a:spcAft>
                <a:spcPts val="600"/>
              </a:spcAft>
              <a:buNone/>
            </a:pPr>
            <a:endParaRPr lang="pl-PL" sz="1800"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Seria i numer dokumentu stwierdzającego tożsamość </a:t>
            </a:r>
          </a:p>
          <a:p>
            <a:pPr marL="0" indent="0">
              <a:lnSpc>
                <a:spcPct val="100000"/>
              </a:lnSpc>
              <a:spcBef>
                <a:spcPts val="0"/>
              </a:spcBef>
              <a:spcAft>
                <a:spcPts val="600"/>
              </a:spcAft>
              <a:buNone/>
            </a:pPr>
            <a:r>
              <a:rPr lang="pl-PL" sz="1800" i="1" dirty="0">
                <a:solidFill>
                  <a:srgbClr val="000000"/>
                </a:solidFill>
                <a:effectLst/>
                <a:latin typeface="+mj-lt"/>
                <a:ea typeface="Arial" panose="020B0604020202020204" pitchFamily="34" charset="0"/>
                <a:cs typeface="Times New Roman" panose="02020603050405020304" pitchFamily="18" charset="0"/>
              </a:rPr>
              <a:t>Wypełnij, jeśli ta osoba nie ma numeru PESEL.</a:t>
            </a:r>
          </a:p>
          <a:p>
            <a:pPr marL="0" indent="0">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47</a:t>
            </a:fld>
            <a:endParaRPr lang="pl-PL" noProof="0"/>
          </a:p>
        </p:txBody>
      </p:sp>
      <p:graphicFrame>
        <p:nvGraphicFramePr>
          <p:cNvPr id="4" name="Tabela 3">
            <a:extLst>
              <a:ext uri="{FF2B5EF4-FFF2-40B4-BE49-F238E27FC236}">
                <a16:creationId xmlns:a16="http://schemas.microsoft.com/office/drawing/2014/main" id="{398AE21D-BB7C-71C1-D2AB-A57A503438D6}"/>
              </a:ext>
            </a:extLst>
          </p:cNvPr>
          <p:cNvGraphicFramePr>
            <a:graphicFrameLocks noGrp="1"/>
          </p:cNvGraphicFramePr>
          <p:nvPr>
            <p:extLst>
              <p:ext uri="{D42A27DB-BD31-4B8C-83A1-F6EECF244321}">
                <p14:modId xmlns:p14="http://schemas.microsoft.com/office/powerpoint/2010/main" val="1910791824"/>
              </p:ext>
            </p:extLst>
          </p:nvPr>
        </p:nvGraphicFramePr>
        <p:xfrm>
          <a:off x="731404" y="1961277"/>
          <a:ext cx="10729192" cy="992124"/>
        </p:xfrm>
        <a:graphic>
          <a:graphicData uri="http://schemas.openxmlformats.org/drawingml/2006/table">
            <a:tbl>
              <a:tblPr firstRow="1" firstCol="1" bandRow="1">
                <a:tableStyleId>{BDBED569-4797-4DF1-A0F4-6AAB3CD982D8}</a:tableStyleId>
              </a:tblPr>
              <a:tblGrid>
                <a:gridCol w="10729192">
                  <a:extLst>
                    <a:ext uri="{9D8B030D-6E8A-4147-A177-3AD203B41FA5}">
                      <a16:colId xmlns:a16="http://schemas.microsoft.com/office/drawing/2014/main" val="3214118051"/>
                    </a:ext>
                  </a:extLst>
                </a:gridCol>
              </a:tblGrid>
              <a:tr h="0">
                <a:tc>
                  <a:txBody>
                    <a:bodyPr/>
                    <a:lstStyle/>
                    <a:p>
                      <a:pPr algn="ctr">
                        <a:lnSpc>
                          <a:spcPct val="107000"/>
                        </a:lnSpc>
                        <a:spcBef>
                          <a:spcPts val="800"/>
                        </a:spcBef>
                        <a:spcAft>
                          <a:spcPts val="800"/>
                        </a:spcAft>
                      </a:pPr>
                      <a:r>
                        <a:rPr lang="pl-PL" sz="2000">
                          <a:effectLst/>
                        </a:rPr>
                        <a:t>UWAGA!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720902"/>
                  </a:ext>
                </a:extLst>
              </a:tr>
              <a:tr h="393065">
                <a:tc>
                  <a:txBody>
                    <a:bodyPr/>
                    <a:lstStyle/>
                    <a:p>
                      <a:pPr>
                        <a:lnSpc>
                          <a:spcPct val="115000"/>
                        </a:lnSpc>
                        <a:spcBef>
                          <a:spcPts val="400"/>
                        </a:spcBef>
                        <a:spcAft>
                          <a:spcPts val="400"/>
                        </a:spcAft>
                      </a:pPr>
                      <a:r>
                        <a:rPr lang="pl-PL" sz="2000" b="0" dirty="0">
                          <a:effectLst/>
                        </a:rPr>
                        <a:t>Wypełnij odrębne oświadczenia dla siebie i każdego z członków gospodarstwa domowego, jeśli osiągacie dochody z gospodarstwa rolnego.</a:t>
                      </a:r>
                      <a:endParaRPr lang="pl-P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334181"/>
                  </a:ext>
                </a:extLst>
              </a:tr>
            </a:tbl>
          </a:graphicData>
        </a:graphic>
      </p:graphicFrame>
      <p:graphicFrame>
        <p:nvGraphicFramePr>
          <p:cNvPr id="6" name="Tabela 5">
            <a:extLst>
              <a:ext uri="{FF2B5EF4-FFF2-40B4-BE49-F238E27FC236}">
                <a16:creationId xmlns:a16="http://schemas.microsoft.com/office/drawing/2014/main" id="{F20787EA-74ED-2F30-ACC4-815048787DD2}"/>
              </a:ext>
            </a:extLst>
          </p:cNvPr>
          <p:cNvGraphicFramePr>
            <a:graphicFrameLocks noGrp="1"/>
          </p:cNvGraphicFramePr>
          <p:nvPr>
            <p:extLst>
              <p:ext uri="{D42A27DB-BD31-4B8C-83A1-F6EECF244321}">
                <p14:modId xmlns:p14="http://schemas.microsoft.com/office/powerpoint/2010/main" val="2832208586"/>
              </p:ext>
            </p:extLst>
          </p:nvPr>
        </p:nvGraphicFramePr>
        <p:xfrm>
          <a:off x="533079" y="5091990"/>
          <a:ext cx="4356000" cy="370800"/>
        </p:xfrm>
        <a:graphic>
          <a:graphicData uri="http://schemas.openxmlformats.org/drawingml/2006/table">
            <a:tbl>
              <a:tblPr firstRow="1" firstCol="1" bandRow="1">
                <a:tableStyleId>{BDBED569-4797-4DF1-A0F4-6AAB3CD982D8}</a:tableStyleId>
              </a:tblPr>
              <a:tblGrid>
                <a:gridCol w="396000">
                  <a:extLst>
                    <a:ext uri="{9D8B030D-6E8A-4147-A177-3AD203B41FA5}">
                      <a16:colId xmlns:a16="http://schemas.microsoft.com/office/drawing/2014/main" val="2288491080"/>
                    </a:ext>
                  </a:extLst>
                </a:gridCol>
                <a:gridCol w="396000">
                  <a:extLst>
                    <a:ext uri="{9D8B030D-6E8A-4147-A177-3AD203B41FA5}">
                      <a16:colId xmlns:a16="http://schemas.microsoft.com/office/drawing/2014/main" val="3741075661"/>
                    </a:ext>
                  </a:extLst>
                </a:gridCol>
                <a:gridCol w="396000">
                  <a:extLst>
                    <a:ext uri="{9D8B030D-6E8A-4147-A177-3AD203B41FA5}">
                      <a16:colId xmlns:a16="http://schemas.microsoft.com/office/drawing/2014/main" val="1088186358"/>
                    </a:ext>
                  </a:extLst>
                </a:gridCol>
                <a:gridCol w="396000">
                  <a:extLst>
                    <a:ext uri="{9D8B030D-6E8A-4147-A177-3AD203B41FA5}">
                      <a16:colId xmlns:a16="http://schemas.microsoft.com/office/drawing/2014/main" val="2796711516"/>
                    </a:ext>
                  </a:extLst>
                </a:gridCol>
                <a:gridCol w="396000">
                  <a:extLst>
                    <a:ext uri="{9D8B030D-6E8A-4147-A177-3AD203B41FA5}">
                      <a16:colId xmlns:a16="http://schemas.microsoft.com/office/drawing/2014/main" val="216134762"/>
                    </a:ext>
                  </a:extLst>
                </a:gridCol>
                <a:gridCol w="396000">
                  <a:extLst>
                    <a:ext uri="{9D8B030D-6E8A-4147-A177-3AD203B41FA5}">
                      <a16:colId xmlns:a16="http://schemas.microsoft.com/office/drawing/2014/main" val="2441041074"/>
                    </a:ext>
                  </a:extLst>
                </a:gridCol>
                <a:gridCol w="396000">
                  <a:extLst>
                    <a:ext uri="{9D8B030D-6E8A-4147-A177-3AD203B41FA5}">
                      <a16:colId xmlns:a16="http://schemas.microsoft.com/office/drawing/2014/main" val="2794307377"/>
                    </a:ext>
                  </a:extLst>
                </a:gridCol>
                <a:gridCol w="396000">
                  <a:extLst>
                    <a:ext uri="{9D8B030D-6E8A-4147-A177-3AD203B41FA5}">
                      <a16:colId xmlns:a16="http://schemas.microsoft.com/office/drawing/2014/main" val="1176184256"/>
                    </a:ext>
                  </a:extLst>
                </a:gridCol>
                <a:gridCol w="396000">
                  <a:extLst>
                    <a:ext uri="{9D8B030D-6E8A-4147-A177-3AD203B41FA5}">
                      <a16:colId xmlns:a16="http://schemas.microsoft.com/office/drawing/2014/main" val="376181679"/>
                    </a:ext>
                  </a:extLst>
                </a:gridCol>
                <a:gridCol w="396000">
                  <a:extLst>
                    <a:ext uri="{9D8B030D-6E8A-4147-A177-3AD203B41FA5}">
                      <a16:colId xmlns:a16="http://schemas.microsoft.com/office/drawing/2014/main" val="858987703"/>
                    </a:ext>
                  </a:extLst>
                </a:gridCol>
                <a:gridCol w="396000">
                  <a:extLst>
                    <a:ext uri="{9D8B030D-6E8A-4147-A177-3AD203B41FA5}">
                      <a16:colId xmlns:a16="http://schemas.microsoft.com/office/drawing/2014/main" val="842846580"/>
                    </a:ext>
                  </a:extLst>
                </a:gridCol>
              </a:tblGrid>
              <a:tr h="370800">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a:effectLst/>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800"/>
                        </a:spcBef>
                        <a:spcAft>
                          <a:spcPts val="800"/>
                        </a:spcAft>
                      </a:pPr>
                      <a:r>
                        <a:rPr lang="pl-PL" sz="11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101642"/>
                  </a:ext>
                </a:extLst>
              </a:tr>
            </a:tbl>
          </a:graphicData>
        </a:graphic>
      </p:graphicFrame>
      <p:graphicFrame>
        <p:nvGraphicFramePr>
          <p:cNvPr id="8" name="Tabela 8">
            <a:extLst>
              <a:ext uri="{FF2B5EF4-FFF2-40B4-BE49-F238E27FC236}">
                <a16:creationId xmlns:a16="http://schemas.microsoft.com/office/drawing/2014/main" id="{1CEDB8D2-E032-F584-4C06-1ED80902E332}"/>
              </a:ext>
            </a:extLst>
          </p:cNvPr>
          <p:cNvGraphicFramePr>
            <a:graphicFrameLocks noGrp="1"/>
          </p:cNvGraphicFramePr>
          <p:nvPr>
            <p:extLst>
              <p:ext uri="{D42A27DB-BD31-4B8C-83A1-F6EECF244321}">
                <p14:modId xmlns:p14="http://schemas.microsoft.com/office/powerpoint/2010/main" val="264079508"/>
              </p:ext>
            </p:extLst>
          </p:nvPr>
        </p:nvGraphicFramePr>
        <p:xfrm>
          <a:off x="519819" y="3719180"/>
          <a:ext cx="8128000" cy="370840"/>
        </p:xfrm>
        <a:graphic>
          <a:graphicData uri="http://schemas.openxmlformats.org/drawingml/2006/table">
            <a:tbl>
              <a:tblPr firstRow="1" bandRow="1">
                <a:tableStyleId>{BDBED569-4797-4DF1-A0F4-6AAB3CD982D8}</a:tableStyleId>
              </a:tblPr>
              <a:tblGrid>
                <a:gridCol w="8128000">
                  <a:extLst>
                    <a:ext uri="{9D8B030D-6E8A-4147-A177-3AD203B41FA5}">
                      <a16:colId xmlns:a16="http://schemas.microsoft.com/office/drawing/2014/main" val="37609882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2326590619"/>
                  </a:ext>
                </a:extLst>
              </a:tr>
            </a:tbl>
          </a:graphicData>
        </a:graphic>
      </p:graphicFrame>
      <p:graphicFrame>
        <p:nvGraphicFramePr>
          <p:cNvPr id="9" name="Tabela 9">
            <a:extLst>
              <a:ext uri="{FF2B5EF4-FFF2-40B4-BE49-F238E27FC236}">
                <a16:creationId xmlns:a16="http://schemas.microsoft.com/office/drawing/2014/main" id="{A04A4095-ED87-E58E-D603-08151209536F}"/>
              </a:ext>
            </a:extLst>
          </p:cNvPr>
          <p:cNvGraphicFramePr>
            <a:graphicFrameLocks noGrp="1"/>
          </p:cNvGraphicFramePr>
          <p:nvPr>
            <p:extLst>
              <p:ext uri="{D42A27DB-BD31-4B8C-83A1-F6EECF244321}">
                <p14:modId xmlns:p14="http://schemas.microsoft.com/office/powerpoint/2010/main" val="1448042815"/>
              </p:ext>
            </p:extLst>
          </p:nvPr>
        </p:nvGraphicFramePr>
        <p:xfrm>
          <a:off x="533079" y="4374993"/>
          <a:ext cx="8128000" cy="370840"/>
        </p:xfrm>
        <a:graphic>
          <a:graphicData uri="http://schemas.openxmlformats.org/drawingml/2006/table">
            <a:tbl>
              <a:tblPr firstRow="1" bandRow="1">
                <a:tableStyleId>{BDBED569-4797-4DF1-A0F4-6AAB3CD982D8}</a:tableStyleId>
              </a:tblPr>
              <a:tblGrid>
                <a:gridCol w="8128000">
                  <a:extLst>
                    <a:ext uri="{9D8B030D-6E8A-4147-A177-3AD203B41FA5}">
                      <a16:colId xmlns:a16="http://schemas.microsoft.com/office/drawing/2014/main" val="642547130"/>
                    </a:ext>
                  </a:extLst>
                </a:gridCol>
              </a:tblGrid>
              <a:tr h="370840">
                <a:tc>
                  <a:txBody>
                    <a:bodyPr/>
                    <a:lstStyle/>
                    <a:p>
                      <a:endParaRPr lang="pl-PL" dirty="0"/>
                    </a:p>
                  </a:txBody>
                  <a:tcPr/>
                </a:tc>
                <a:extLst>
                  <a:ext uri="{0D108BD9-81ED-4DB2-BD59-A6C34878D82A}">
                    <a16:rowId xmlns:a16="http://schemas.microsoft.com/office/drawing/2014/main" val="1671605149"/>
                  </a:ext>
                </a:extLst>
              </a:tr>
            </a:tbl>
          </a:graphicData>
        </a:graphic>
      </p:graphicFrame>
      <p:graphicFrame>
        <p:nvGraphicFramePr>
          <p:cNvPr id="10" name="Tabela 10">
            <a:extLst>
              <a:ext uri="{FF2B5EF4-FFF2-40B4-BE49-F238E27FC236}">
                <a16:creationId xmlns:a16="http://schemas.microsoft.com/office/drawing/2014/main" id="{C7D12549-BBE1-585E-9249-DF1F3C1316ED}"/>
              </a:ext>
            </a:extLst>
          </p:cNvPr>
          <p:cNvGraphicFramePr>
            <a:graphicFrameLocks noGrp="1"/>
          </p:cNvGraphicFramePr>
          <p:nvPr>
            <p:extLst>
              <p:ext uri="{D42A27DB-BD31-4B8C-83A1-F6EECF244321}">
                <p14:modId xmlns:p14="http://schemas.microsoft.com/office/powerpoint/2010/main" val="3406927784"/>
              </p:ext>
            </p:extLst>
          </p:nvPr>
        </p:nvGraphicFramePr>
        <p:xfrm>
          <a:off x="532873" y="6212564"/>
          <a:ext cx="8128000" cy="370840"/>
        </p:xfrm>
        <a:graphic>
          <a:graphicData uri="http://schemas.openxmlformats.org/drawingml/2006/table">
            <a:tbl>
              <a:tblPr firstRow="1" bandRow="1">
                <a:tableStyleId>{BDBED569-4797-4DF1-A0F4-6AAB3CD982D8}</a:tableStyleId>
              </a:tblPr>
              <a:tblGrid>
                <a:gridCol w="8128000">
                  <a:extLst>
                    <a:ext uri="{9D8B030D-6E8A-4147-A177-3AD203B41FA5}">
                      <a16:colId xmlns:a16="http://schemas.microsoft.com/office/drawing/2014/main" val="345462217"/>
                    </a:ext>
                  </a:extLst>
                </a:gridCol>
              </a:tblGrid>
              <a:tr h="370840">
                <a:tc>
                  <a:txBody>
                    <a:bodyPr/>
                    <a:lstStyle/>
                    <a:p>
                      <a:endParaRPr lang="pl-PL" dirty="0"/>
                    </a:p>
                  </a:txBody>
                  <a:tcPr/>
                </a:tc>
                <a:extLst>
                  <a:ext uri="{0D108BD9-81ED-4DB2-BD59-A6C34878D82A}">
                    <a16:rowId xmlns:a16="http://schemas.microsoft.com/office/drawing/2014/main" val="3016812745"/>
                  </a:ext>
                </a:extLst>
              </a:tr>
            </a:tbl>
          </a:graphicData>
        </a:graphic>
      </p:graphicFrame>
    </p:spTree>
    <p:extLst>
      <p:ext uri="{BB962C8B-B14F-4D97-AF65-F5344CB8AC3E}">
        <p14:creationId xmlns:p14="http://schemas.microsoft.com/office/powerpoint/2010/main" val="2323164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TREŚĆ OŚWIADCZENIA</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Należy wpisać rok kalendarzowy, z którego jest ustalany przeciętny miesięczny dochód gospodarstwa domowego wnioskodawcy, tj.:</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2021 rok – w przypadku wniosku złożonego w okresie od 1 stycznia do 31 lipca 2023 roku,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2022 rok – w przypadku wniosku złożonego po 31 lipca 2023 roku.</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Oświadczam, że:</a:t>
            </a:r>
          </a:p>
          <a:p>
            <a:pPr algn="just">
              <a:lnSpc>
                <a:spcPct val="100000"/>
              </a:lnSpc>
              <a:spcBef>
                <a:spcPts val="0"/>
              </a:spcBef>
              <a:spcAft>
                <a:spcPts val="6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 roku</a:t>
            </a:r>
          </a:p>
          <a:p>
            <a:pPr marL="0" indent="0" algn="just">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powierzchnia mojego gospodarstwa rolnego / gospodarstwa rolnego wyżej wymienionego członka gospodarstwa domowego (</a:t>
            </a:r>
            <a:r>
              <a:rPr lang="pl-PL" sz="1800" i="1" dirty="0">
                <a:effectLst/>
                <a:latin typeface="Calibri" panose="020F0502020204030204" pitchFamily="34" charset="0"/>
                <a:ea typeface="Calibri" panose="020F0502020204030204" pitchFamily="34" charset="0"/>
                <a:cs typeface="Times New Roman" panose="02020603050405020304" pitchFamily="18" charset="0"/>
              </a:rPr>
              <a:t>skreśl niepotrzebne</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w hektarach przeliczeniowych ogólnej powierzchni wynosiła                       , </a:t>
            </a:r>
          </a:p>
          <a:p>
            <a:pPr>
              <a:lnSpc>
                <a:spcPct val="107000"/>
              </a:lnSpc>
              <a:spcBef>
                <a:spcPts val="800"/>
              </a:spcBef>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wszystkie podane w załączniku dane są zgodne z prawdą,</a:t>
            </a:r>
          </a:p>
          <a:p>
            <a:pPr>
              <a:lnSpc>
                <a:spcPct val="107000"/>
              </a:lnSpc>
              <a:spcBef>
                <a:spcPts val="800"/>
              </a:spcBef>
              <a:spcAft>
                <a:spcPts val="800"/>
              </a:spcAft>
            </a:pPr>
            <a:r>
              <a:rPr lang="pl-PL"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jestem świadoma/świadomy odpowiedzialności karnej za złożenie fałszywego oświadczenia. </a:t>
            </a:r>
          </a:p>
          <a:p>
            <a:pPr>
              <a:lnSpc>
                <a:spcPct val="107000"/>
              </a:lnSpc>
              <a:spcBef>
                <a:spcPts val="800"/>
              </a:spcBef>
              <a:spcAft>
                <a:spcPts val="800"/>
              </a:spcAft>
            </a:pPr>
            <a:endParaRPr lang="pl-PL" sz="1800" dirty="0">
              <a:solidFill>
                <a:srgbClr val="000000"/>
              </a:solidFill>
              <a:latin typeface="Calibri" panose="020F0502020204030204" pitchFamily="34" charset="0"/>
              <a:ea typeface="Arial" panose="020B0604020202020204" pitchFamily="34" charset="0"/>
              <a:cs typeface="Times New Roman" panose="02020603050405020304" pitchFamily="18" charset="0"/>
            </a:endParaRPr>
          </a:p>
          <a:p>
            <a:pPr>
              <a:lnSpc>
                <a:spcPct val="107000"/>
              </a:lnSpc>
              <a:spcBef>
                <a:spcPts val="800"/>
              </a:spcBef>
              <a:spcAft>
                <a:spcPts val="800"/>
              </a:spcAft>
            </a:pPr>
            <a:endParaRPr lang="pl-PL"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0" indent="0">
              <a:lnSpc>
                <a:spcPct val="107000"/>
              </a:lnSpc>
              <a:spcBef>
                <a:spcPts val="800"/>
              </a:spcBef>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miejscowość                                        data: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pl-PL" sz="1800" dirty="0">
                <a:effectLst/>
                <a:latin typeface="Calibri" panose="020F0502020204030204" pitchFamily="34" charset="0"/>
                <a:ea typeface="Calibri" panose="020F0502020204030204" pitchFamily="34" charset="0"/>
                <a:cs typeface="Times New Roman" panose="02020603050405020304" pitchFamily="18" charset="0"/>
              </a:rPr>
              <a:t> / mm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rrrr</a:t>
            </a:r>
            <a:r>
              <a:rPr lang="pl-PL" sz="1800" dirty="0">
                <a:effectLst/>
                <a:latin typeface="Calibri" panose="020F0502020204030204" pitchFamily="34" charset="0"/>
                <a:ea typeface="Calibri" panose="020F0502020204030204" pitchFamily="34" charset="0"/>
                <a:cs typeface="Times New Roman" panose="02020603050405020304" pitchFamily="18" charset="0"/>
              </a:rPr>
              <a:t>                                podpis wnioskodawcy</a:t>
            </a:r>
            <a:endParaRPr lang="pl-PL" sz="1800" dirty="0">
              <a:solidFill>
                <a:srgbClr val="000000"/>
              </a:solidFill>
              <a:effectLst/>
              <a:latin typeface="Calibri Light" panose="020F0302020204030204" pitchFamily="34" charset="0"/>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800"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48</a:t>
            </a:fld>
            <a:endParaRPr lang="pl-PL" noProof="0"/>
          </a:p>
        </p:txBody>
      </p:sp>
      <p:graphicFrame>
        <p:nvGraphicFramePr>
          <p:cNvPr id="4" name="Tabela 5">
            <a:extLst>
              <a:ext uri="{FF2B5EF4-FFF2-40B4-BE49-F238E27FC236}">
                <a16:creationId xmlns:a16="http://schemas.microsoft.com/office/drawing/2014/main" id="{A0135E09-8A65-7133-5C6A-E19E20565997}"/>
              </a:ext>
            </a:extLst>
          </p:cNvPr>
          <p:cNvGraphicFramePr>
            <a:graphicFrameLocks noGrp="1"/>
          </p:cNvGraphicFramePr>
          <p:nvPr>
            <p:extLst>
              <p:ext uri="{D42A27DB-BD31-4B8C-83A1-F6EECF244321}">
                <p14:modId xmlns:p14="http://schemas.microsoft.com/office/powerpoint/2010/main" val="3161788481"/>
              </p:ext>
            </p:extLst>
          </p:nvPr>
        </p:nvGraphicFramePr>
        <p:xfrm>
          <a:off x="1343472" y="2636912"/>
          <a:ext cx="1728000" cy="370840"/>
        </p:xfrm>
        <a:graphic>
          <a:graphicData uri="http://schemas.openxmlformats.org/drawingml/2006/table">
            <a:tbl>
              <a:tblPr firstRow="1" bandRow="1">
                <a:tableStyleId>{BDBED569-4797-4DF1-A0F4-6AAB3CD982D8}</a:tableStyleId>
              </a:tblPr>
              <a:tblGrid>
                <a:gridCol w="432000">
                  <a:extLst>
                    <a:ext uri="{9D8B030D-6E8A-4147-A177-3AD203B41FA5}">
                      <a16:colId xmlns:a16="http://schemas.microsoft.com/office/drawing/2014/main" val="3336793180"/>
                    </a:ext>
                  </a:extLst>
                </a:gridCol>
                <a:gridCol w="432000">
                  <a:extLst>
                    <a:ext uri="{9D8B030D-6E8A-4147-A177-3AD203B41FA5}">
                      <a16:colId xmlns:a16="http://schemas.microsoft.com/office/drawing/2014/main" val="387995638"/>
                    </a:ext>
                  </a:extLst>
                </a:gridCol>
                <a:gridCol w="432000">
                  <a:extLst>
                    <a:ext uri="{9D8B030D-6E8A-4147-A177-3AD203B41FA5}">
                      <a16:colId xmlns:a16="http://schemas.microsoft.com/office/drawing/2014/main" val="4054511865"/>
                    </a:ext>
                  </a:extLst>
                </a:gridCol>
                <a:gridCol w="432000">
                  <a:extLst>
                    <a:ext uri="{9D8B030D-6E8A-4147-A177-3AD203B41FA5}">
                      <a16:colId xmlns:a16="http://schemas.microsoft.com/office/drawing/2014/main" val="4070165336"/>
                    </a:ext>
                  </a:extLst>
                </a:gridCol>
              </a:tblGrid>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2498169965"/>
                  </a:ext>
                </a:extLst>
              </a:tr>
            </a:tbl>
          </a:graphicData>
        </a:graphic>
      </p:graphicFrame>
      <p:graphicFrame>
        <p:nvGraphicFramePr>
          <p:cNvPr id="6" name="Tabela 7">
            <a:extLst>
              <a:ext uri="{FF2B5EF4-FFF2-40B4-BE49-F238E27FC236}">
                <a16:creationId xmlns:a16="http://schemas.microsoft.com/office/drawing/2014/main" id="{7511B117-CB82-CE9E-E685-3E77B8D1A5AD}"/>
              </a:ext>
            </a:extLst>
          </p:cNvPr>
          <p:cNvGraphicFramePr>
            <a:graphicFrameLocks noGrp="1"/>
          </p:cNvGraphicFramePr>
          <p:nvPr>
            <p:extLst>
              <p:ext uri="{D42A27DB-BD31-4B8C-83A1-F6EECF244321}">
                <p14:modId xmlns:p14="http://schemas.microsoft.com/office/powerpoint/2010/main" val="4245346079"/>
              </p:ext>
            </p:extLst>
          </p:nvPr>
        </p:nvGraphicFramePr>
        <p:xfrm>
          <a:off x="9192344" y="3243580"/>
          <a:ext cx="1080000" cy="370840"/>
        </p:xfrm>
        <a:graphic>
          <a:graphicData uri="http://schemas.openxmlformats.org/drawingml/2006/table">
            <a:tbl>
              <a:tblPr firstRow="1" bandRow="1">
                <a:tableStyleId>{BDBED569-4797-4DF1-A0F4-6AAB3CD982D8}</a:tableStyleId>
              </a:tblPr>
              <a:tblGrid>
                <a:gridCol w="360000">
                  <a:extLst>
                    <a:ext uri="{9D8B030D-6E8A-4147-A177-3AD203B41FA5}">
                      <a16:colId xmlns:a16="http://schemas.microsoft.com/office/drawing/2014/main" val="2444688118"/>
                    </a:ext>
                  </a:extLst>
                </a:gridCol>
                <a:gridCol w="360000">
                  <a:extLst>
                    <a:ext uri="{9D8B030D-6E8A-4147-A177-3AD203B41FA5}">
                      <a16:colId xmlns:a16="http://schemas.microsoft.com/office/drawing/2014/main" val="1107081432"/>
                    </a:ext>
                  </a:extLst>
                </a:gridCol>
                <a:gridCol w="360000">
                  <a:extLst>
                    <a:ext uri="{9D8B030D-6E8A-4147-A177-3AD203B41FA5}">
                      <a16:colId xmlns:a16="http://schemas.microsoft.com/office/drawing/2014/main" val="121179056"/>
                    </a:ext>
                  </a:extLst>
                </a:gridCol>
              </a:tblGrid>
              <a:tr h="370840">
                <a:tc>
                  <a:txBody>
                    <a:bodyPr/>
                    <a:lstStyle/>
                    <a:p>
                      <a:endParaRPr lang="pl-PL"/>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val="3925027620"/>
                  </a:ext>
                </a:extLst>
              </a:tr>
            </a:tbl>
          </a:graphicData>
        </a:graphic>
      </p:graphicFrame>
      <p:graphicFrame>
        <p:nvGraphicFramePr>
          <p:cNvPr id="8" name="Tabela 8">
            <a:extLst>
              <a:ext uri="{FF2B5EF4-FFF2-40B4-BE49-F238E27FC236}">
                <a16:creationId xmlns:a16="http://schemas.microsoft.com/office/drawing/2014/main" id="{B9B49749-F348-659F-9172-5E1315DBC1BD}"/>
              </a:ext>
            </a:extLst>
          </p:cNvPr>
          <p:cNvGraphicFramePr>
            <a:graphicFrameLocks noGrp="1"/>
          </p:cNvGraphicFramePr>
          <p:nvPr>
            <p:extLst>
              <p:ext uri="{D42A27DB-BD31-4B8C-83A1-F6EECF244321}">
                <p14:modId xmlns:p14="http://schemas.microsoft.com/office/powerpoint/2010/main" val="2165112085"/>
              </p:ext>
            </p:extLst>
          </p:nvPr>
        </p:nvGraphicFramePr>
        <p:xfrm>
          <a:off x="10470836" y="3243580"/>
          <a:ext cx="1466946" cy="365760"/>
        </p:xfrm>
        <a:graphic>
          <a:graphicData uri="http://schemas.openxmlformats.org/drawingml/2006/table">
            <a:tbl>
              <a:tblPr firstRow="1" bandRow="1">
                <a:tableStyleId>{BDBED569-4797-4DF1-A0F4-6AAB3CD982D8}</a:tableStyleId>
              </a:tblPr>
              <a:tblGrid>
                <a:gridCol w="338526">
                  <a:extLst>
                    <a:ext uri="{9D8B030D-6E8A-4147-A177-3AD203B41FA5}">
                      <a16:colId xmlns:a16="http://schemas.microsoft.com/office/drawing/2014/main" val="1423816968"/>
                    </a:ext>
                  </a:extLst>
                </a:gridCol>
                <a:gridCol w="338526">
                  <a:extLst>
                    <a:ext uri="{9D8B030D-6E8A-4147-A177-3AD203B41FA5}">
                      <a16:colId xmlns:a16="http://schemas.microsoft.com/office/drawing/2014/main" val="620578336"/>
                    </a:ext>
                  </a:extLst>
                </a:gridCol>
                <a:gridCol w="338526">
                  <a:extLst>
                    <a:ext uri="{9D8B030D-6E8A-4147-A177-3AD203B41FA5}">
                      <a16:colId xmlns:a16="http://schemas.microsoft.com/office/drawing/2014/main" val="4164063900"/>
                    </a:ext>
                  </a:extLst>
                </a:gridCol>
                <a:gridCol w="451368">
                  <a:extLst>
                    <a:ext uri="{9D8B030D-6E8A-4147-A177-3AD203B41FA5}">
                      <a16:colId xmlns:a16="http://schemas.microsoft.com/office/drawing/2014/main" val="3950729599"/>
                    </a:ext>
                  </a:extLst>
                </a:gridCol>
              </a:tblGrid>
              <a:tr h="345194">
                <a:tc>
                  <a:txBody>
                    <a:bodyPr/>
                    <a:lstStyle/>
                    <a:p>
                      <a:endParaRPr lang="pl-PL" dirty="0"/>
                    </a:p>
                  </a:txBody>
                  <a:tcPr/>
                </a:tc>
                <a:tc>
                  <a:txBody>
                    <a:bodyPr/>
                    <a:lstStyle/>
                    <a:p>
                      <a:endParaRPr lang="pl-PL"/>
                    </a:p>
                  </a:txBody>
                  <a:tcPr/>
                </a:tc>
                <a:tc>
                  <a:txBody>
                    <a:bodyPr/>
                    <a:lstStyle/>
                    <a:p>
                      <a:endParaRPr lang="pl-PL"/>
                    </a:p>
                  </a:txBody>
                  <a:tcPr/>
                </a:tc>
                <a:tc>
                  <a:txBody>
                    <a:bodyPr/>
                    <a:lstStyle/>
                    <a:p>
                      <a:r>
                        <a:rPr lang="pl-PL" b="0" dirty="0"/>
                        <a:t>ha</a:t>
                      </a:r>
                    </a:p>
                  </a:txBody>
                  <a:tcPr/>
                </a:tc>
                <a:extLst>
                  <a:ext uri="{0D108BD9-81ED-4DB2-BD59-A6C34878D82A}">
                    <a16:rowId xmlns:a16="http://schemas.microsoft.com/office/drawing/2014/main" val="2978245573"/>
                  </a:ext>
                </a:extLst>
              </a:tr>
            </a:tbl>
          </a:graphicData>
        </a:graphic>
      </p:graphicFrame>
      <p:graphicFrame>
        <p:nvGraphicFramePr>
          <p:cNvPr id="11" name="Tabela 11">
            <a:extLst>
              <a:ext uri="{FF2B5EF4-FFF2-40B4-BE49-F238E27FC236}">
                <a16:creationId xmlns:a16="http://schemas.microsoft.com/office/drawing/2014/main" id="{BF69CEEC-BF26-E1E0-1533-0B28217BBCED}"/>
              </a:ext>
            </a:extLst>
          </p:cNvPr>
          <p:cNvGraphicFramePr>
            <a:graphicFrameLocks noGrp="1"/>
          </p:cNvGraphicFramePr>
          <p:nvPr>
            <p:extLst>
              <p:ext uri="{D42A27DB-BD31-4B8C-83A1-F6EECF244321}">
                <p14:modId xmlns:p14="http://schemas.microsoft.com/office/powerpoint/2010/main" val="2455889824"/>
              </p:ext>
            </p:extLst>
          </p:nvPr>
        </p:nvGraphicFramePr>
        <p:xfrm>
          <a:off x="354846" y="5157192"/>
          <a:ext cx="2428786" cy="370840"/>
        </p:xfrm>
        <a:graphic>
          <a:graphicData uri="http://schemas.openxmlformats.org/drawingml/2006/table">
            <a:tbl>
              <a:tblPr firstRow="1" bandRow="1">
                <a:tableStyleId>{BDBED569-4797-4DF1-A0F4-6AAB3CD982D8}</a:tableStyleId>
              </a:tblPr>
              <a:tblGrid>
                <a:gridCol w="2428786">
                  <a:extLst>
                    <a:ext uri="{9D8B030D-6E8A-4147-A177-3AD203B41FA5}">
                      <a16:colId xmlns:a16="http://schemas.microsoft.com/office/drawing/2014/main" val="1458022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599857886"/>
                  </a:ext>
                </a:extLst>
              </a:tr>
            </a:tbl>
          </a:graphicData>
        </a:graphic>
      </p:graphicFrame>
      <p:graphicFrame>
        <p:nvGraphicFramePr>
          <p:cNvPr id="12" name="Tabela 11">
            <a:extLst>
              <a:ext uri="{FF2B5EF4-FFF2-40B4-BE49-F238E27FC236}">
                <a16:creationId xmlns:a16="http://schemas.microsoft.com/office/drawing/2014/main" id="{C1106438-5945-1070-0647-93780333797A}"/>
              </a:ext>
            </a:extLst>
          </p:cNvPr>
          <p:cNvGraphicFramePr>
            <a:graphicFrameLocks noGrp="1"/>
          </p:cNvGraphicFramePr>
          <p:nvPr>
            <p:extLst>
              <p:ext uri="{D42A27DB-BD31-4B8C-83A1-F6EECF244321}">
                <p14:modId xmlns:p14="http://schemas.microsoft.com/office/powerpoint/2010/main" val="2796431968"/>
              </p:ext>
            </p:extLst>
          </p:nvPr>
        </p:nvGraphicFramePr>
        <p:xfrm>
          <a:off x="3366452" y="5157192"/>
          <a:ext cx="2412935" cy="370840"/>
        </p:xfrm>
        <a:graphic>
          <a:graphicData uri="http://schemas.openxmlformats.org/drawingml/2006/table">
            <a:tbl>
              <a:tblPr firstRow="1" bandRow="1">
                <a:tableStyleId>{BDBED569-4797-4DF1-A0F4-6AAB3CD982D8}</a:tableStyleId>
              </a:tblPr>
              <a:tblGrid>
                <a:gridCol w="2412935">
                  <a:extLst>
                    <a:ext uri="{9D8B030D-6E8A-4147-A177-3AD203B41FA5}">
                      <a16:colId xmlns:a16="http://schemas.microsoft.com/office/drawing/2014/main" val="1458022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599857886"/>
                  </a:ext>
                </a:extLst>
              </a:tr>
            </a:tbl>
          </a:graphicData>
        </a:graphic>
      </p:graphicFrame>
      <p:graphicFrame>
        <p:nvGraphicFramePr>
          <p:cNvPr id="13" name="Tabela 11">
            <a:extLst>
              <a:ext uri="{FF2B5EF4-FFF2-40B4-BE49-F238E27FC236}">
                <a16:creationId xmlns:a16="http://schemas.microsoft.com/office/drawing/2014/main" id="{C0507F3C-75E3-9DDB-8036-6DDE19F42A01}"/>
              </a:ext>
            </a:extLst>
          </p:cNvPr>
          <p:cNvGraphicFramePr>
            <a:graphicFrameLocks noGrp="1"/>
          </p:cNvGraphicFramePr>
          <p:nvPr>
            <p:extLst>
              <p:ext uri="{D42A27DB-BD31-4B8C-83A1-F6EECF244321}">
                <p14:modId xmlns:p14="http://schemas.microsoft.com/office/powerpoint/2010/main" val="1106876394"/>
              </p:ext>
            </p:extLst>
          </p:nvPr>
        </p:nvGraphicFramePr>
        <p:xfrm>
          <a:off x="7131687" y="5157192"/>
          <a:ext cx="4044308" cy="370840"/>
        </p:xfrm>
        <a:graphic>
          <a:graphicData uri="http://schemas.openxmlformats.org/drawingml/2006/table">
            <a:tbl>
              <a:tblPr firstRow="1" bandRow="1">
                <a:tableStyleId>{BDBED569-4797-4DF1-A0F4-6AAB3CD982D8}</a:tableStyleId>
              </a:tblPr>
              <a:tblGrid>
                <a:gridCol w="4044308">
                  <a:extLst>
                    <a:ext uri="{9D8B030D-6E8A-4147-A177-3AD203B41FA5}">
                      <a16:colId xmlns:a16="http://schemas.microsoft.com/office/drawing/2014/main" val="1458022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txBody>
                  <a:tcPr/>
                </a:tc>
                <a:extLst>
                  <a:ext uri="{0D108BD9-81ED-4DB2-BD59-A6C34878D82A}">
                    <a16:rowId xmlns:a16="http://schemas.microsoft.com/office/drawing/2014/main" val="599857886"/>
                  </a:ext>
                </a:extLst>
              </a:tr>
            </a:tbl>
          </a:graphicData>
        </a:graphic>
      </p:graphicFrame>
    </p:spTree>
    <p:extLst>
      <p:ext uri="{BB962C8B-B14F-4D97-AF65-F5344CB8AC3E}">
        <p14:creationId xmlns:p14="http://schemas.microsoft.com/office/powerpoint/2010/main" val="3770092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ZAŁĄCZNIK NR 2 </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do wniosku o wypłatę refundacji podatku vat za dostarczone paliwa gazowe </a:t>
            </a:r>
          </a:p>
          <a:p>
            <a:pPr marL="0" indent="0" algn="ctr">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OŚWIADCZENIE WNIOSKODAWCY O ILOŚCI ZUŻYTYCH PALIW GAZOWYCH</a:t>
            </a: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TREŚĆ OŚWIADCZENIA</a:t>
            </a:r>
          </a:p>
          <a:p>
            <a:pPr marL="0" indent="0">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 </a:t>
            </a:r>
            <a:r>
              <a:rPr lang="pl-PL" sz="1800" dirty="0">
                <a:solidFill>
                  <a:srgbClr val="000000"/>
                </a:solidFill>
                <a:effectLst/>
                <a:latin typeface="+mj-lt"/>
                <a:ea typeface="Arial" panose="020B0604020202020204" pitchFamily="34" charset="0"/>
                <a:cs typeface="Times New Roman" panose="02020603050405020304" pitchFamily="18" charset="0"/>
              </a:rPr>
              <a:t>Wpisz okres w roku kalendarzowym 2023, który obejmuje faktura dokumentująca dostarczenie paliw gazowych.</a:t>
            </a: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Jeśli na fakturze nie jest wyszczególniona ilość paliw gazowych za 2023 rok, oblicz ją następująco: </a:t>
            </a:r>
          </a:p>
          <a:p>
            <a:pPr>
              <a:lnSpc>
                <a:spcPct val="100000"/>
              </a:lnSpc>
              <a:spcBef>
                <a:spcPts val="0"/>
              </a:spcBef>
              <a:spcAft>
                <a:spcPts val="600"/>
              </a:spcAft>
              <a:buFont typeface="Courier New" panose="02070309020205020404" pitchFamily="49" charset="0"/>
              <a:buChar char="o"/>
            </a:pPr>
            <a:r>
              <a:rPr lang="pl-PL" sz="1800" dirty="0">
                <a:solidFill>
                  <a:srgbClr val="000000"/>
                </a:solidFill>
                <a:effectLst/>
                <a:latin typeface="+mj-lt"/>
                <a:ea typeface="Arial" panose="020B0604020202020204" pitchFamily="34" charset="0"/>
                <a:cs typeface="Times New Roman" panose="02020603050405020304" pitchFamily="18" charset="0"/>
              </a:rPr>
              <a:t>podziel liczbę dni z 2023 roku, które obejmuje faktura, przez liczbę wszystkich dni, które obejmuje faktura,  </a:t>
            </a:r>
          </a:p>
          <a:p>
            <a:pPr>
              <a:lnSpc>
                <a:spcPct val="100000"/>
              </a:lnSpc>
              <a:spcBef>
                <a:spcPts val="0"/>
              </a:spcBef>
              <a:spcAft>
                <a:spcPts val="600"/>
              </a:spcAft>
              <a:buFont typeface="Courier New" panose="02070309020205020404" pitchFamily="49" charset="0"/>
              <a:buChar char="o"/>
            </a:pPr>
            <a:r>
              <a:rPr lang="pl-PL" sz="1800" dirty="0">
                <a:solidFill>
                  <a:srgbClr val="000000"/>
                </a:solidFill>
                <a:effectLst/>
                <a:latin typeface="+mj-lt"/>
                <a:ea typeface="Arial" panose="020B0604020202020204" pitchFamily="34" charset="0"/>
                <a:cs typeface="Times New Roman" panose="02020603050405020304" pitchFamily="18" charset="0"/>
              </a:rPr>
              <a:t>wynik pomnóż przez ilość dostarczonych paliw gazowych, która widnieje na fakturze. </a:t>
            </a:r>
          </a:p>
          <a:p>
            <a:pPr marL="0" indent="0">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Oświadczam, że:</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rPr>
              <a:t>w okresie od                                                       do</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rPr>
              <a:t>zużycie paliw gazowych w moim gospodarstwie domowym  na podstawie dołączonej do wniosku</a:t>
            </a:r>
            <a:br>
              <a:rPr lang="pl-PL" sz="1800" dirty="0">
                <a:effectLst/>
                <a:latin typeface="Calibri" panose="020F0502020204030204" pitchFamily="34" charset="0"/>
                <a:ea typeface="Calibri" panose="020F0502020204030204" pitchFamily="34" charset="0"/>
              </a:rPr>
            </a:br>
            <a:r>
              <a:rPr lang="pl-PL" sz="1800" dirty="0">
                <a:effectLst/>
                <a:latin typeface="Calibri" panose="020F0502020204030204" pitchFamily="34" charset="0"/>
                <a:ea typeface="Calibri" panose="020F0502020204030204" pitchFamily="34" charset="0"/>
              </a:rPr>
              <a:t>faktury o numerze                                                             wynosiło: </a:t>
            </a: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49</a:t>
            </a:fld>
            <a:endParaRPr lang="pl-PL" noProof="0"/>
          </a:p>
        </p:txBody>
      </p:sp>
      <p:graphicFrame>
        <p:nvGraphicFramePr>
          <p:cNvPr id="9" name="Tabela 8">
            <a:extLst>
              <a:ext uri="{FF2B5EF4-FFF2-40B4-BE49-F238E27FC236}">
                <a16:creationId xmlns:a16="http://schemas.microsoft.com/office/drawing/2014/main" id="{92F70FF7-98A4-6D84-CECC-9D576E848B3D}"/>
              </a:ext>
            </a:extLst>
          </p:cNvPr>
          <p:cNvGraphicFramePr>
            <a:graphicFrameLocks noGrp="1"/>
          </p:cNvGraphicFramePr>
          <p:nvPr>
            <p:extLst>
              <p:ext uri="{D42A27DB-BD31-4B8C-83A1-F6EECF244321}">
                <p14:modId xmlns:p14="http://schemas.microsoft.com/office/powerpoint/2010/main" val="1438327804"/>
              </p:ext>
            </p:extLst>
          </p:nvPr>
        </p:nvGraphicFramePr>
        <p:xfrm>
          <a:off x="623392" y="1772816"/>
          <a:ext cx="11089232" cy="949452"/>
        </p:xfrm>
        <a:graphic>
          <a:graphicData uri="http://schemas.openxmlformats.org/drawingml/2006/table">
            <a:tbl>
              <a:tblPr firstRow="1" firstCol="1" bandRow="1">
                <a:tableStyleId>{BDBED569-4797-4DF1-A0F4-6AAB3CD982D8}</a:tableStyleId>
              </a:tblPr>
              <a:tblGrid>
                <a:gridCol w="11089232">
                  <a:extLst>
                    <a:ext uri="{9D8B030D-6E8A-4147-A177-3AD203B41FA5}">
                      <a16:colId xmlns:a16="http://schemas.microsoft.com/office/drawing/2014/main" val="722545258"/>
                    </a:ext>
                  </a:extLst>
                </a:gridCol>
              </a:tblGrid>
              <a:tr h="0">
                <a:tc>
                  <a:txBody>
                    <a:bodyPr/>
                    <a:lstStyle/>
                    <a:p>
                      <a:pPr algn="ctr">
                        <a:lnSpc>
                          <a:spcPct val="107000"/>
                        </a:lnSpc>
                        <a:spcBef>
                          <a:spcPts val="800"/>
                        </a:spcBef>
                        <a:spcAft>
                          <a:spcPts val="800"/>
                        </a:spcAft>
                      </a:pPr>
                      <a:r>
                        <a:rPr lang="pl-PL" sz="2000" dirty="0">
                          <a:effectLst/>
                        </a:rPr>
                        <a:t>UWAGA!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146056"/>
                  </a:ext>
                </a:extLst>
              </a:tr>
              <a:tr h="0">
                <a:tc>
                  <a:txBody>
                    <a:bodyPr/>
                    <a:lstStyle/>
                    <a:p>
                      <a:pPr algn="just">
                        <a:lnSpc>
                          <a:spcPct val="107000"/>
                        </a:lnSpc>
                        <a:spcAft>
                          <a:spcPts val="200"/>
                        </a:spcAft>
                      </a:pPr>
                      <a:r>
                        <a:rPr lang="pl-PL" sz="2000" b="0" dirty="0">
                          <a:effectLst/>
                        </a:rPr>
                        <a:t>Wypełnij, jeżeli faktura dokumentująca dostarczenie paliw gazowych załączona do wniosku obejmuje okres wykraczający poza rok kalendarzowy 2023.   </a:t>
                      </a:r>
                      <a:endParaRPr lang="pl-PL" sz="2000" b="0" i="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2113502"/>
                  </a:ext>
                </a:extLst>
              </a:tr>
            </a:tbl>
          </a:graphicData>
        </a:graphic>
      </p:graphicFrame>
      <p:graphicFrame>
        <p:nvGraphicFramePr>
          <p:cNvPr id="10" name="Tabela 13">
            <a:extLst>
              <a:ext uri="{FF2B5EF4-FFF2-40B4-BE49-F238E27FC236}">
                <a16:creationId xmlns:a16="http://schemas.microsoft.com/office/drawing/2014/main" id="{0BF66F36-55C5-C086-8555-1CF1E7BFF9A3}"/>
              </a:ext>
            </a:extLst>
          </p:cNvPr>
          <p:cNvGraphicFramePr>
            <a:graphicFrameLocks noGrp="1"/>
          </p:cNvGraphicFramePr>
          <p:nvPr>
            <p:extLst>
              <p:ext uri="{D42A27DB-BD31-4B8C-83A1-F6EECF244321}">
                <p14:modId xmlns:p14="http://schemas.microsoft.com/office/powerpoint/2010/main" val="117428039"/>
              </p:ext>
            </p:extLst>
          </p:nvPr>
        </p:nvGraphicFramePr>
        <p:xfrm>
          <a:off x="1775520" y="5157192"/>
          <a:ext cx="2664296" cy="370840"/>
        </p:xfrm>
        <a:graphic>
          <a:graphicData uri="http://schemas.openxmlformats.org/drawingml/2006/table">
            <a:tbl>
              <a:tblPr firstRow="1" bandRow="1">
                <a:tableStyleId>{BDBED569-4797-4DF1-A0F4-6AAB3CD982D8}</a:tableStyleId>
              </a:tblPr>
              <a:tblGrid>
                <a:gridCol w="2664296">
                  <a:extLst>
                    <a:ext uri="{9D8B030D-6E8A-4147-A177-3AD203B41FA5}">
                      <a16:colId xmlns:a16="http://schemas.microsoft.com/office/drawing/2014/main" val="2504811497"/>
                    </a:ext>
                  </a:extLst>
                </a:gridCol>
              </a:tblGrid>
              <a:tr h="370840">
                <a:tc>
                  <a:txBody>
                    <a:bodyPr/>
                    <a:lstStyle/>
                    <a:p>
                      <a:endParaRPr lang="pl-PL" dirty="0"/>
                    </a:p>
                  </a:txBody>
                  <a:tcPr/>
                </a:tc>
                <a:extLst>
                  <a:ext uri="{0D108BD9-81ED-4DB2-BD59-A6C34878D82A}">
                    <a16:rowId xmlns:a16="http://schemas.microsoft.com/office/drawing/2014/main" val="2739182448"/>
                  </a:ext>
                </a:extLst>
              </a:tr>
            </a:tbl>
          </a:graphicData>
        </a:graphic>
      </p:graphicFrame>
      <p:graphicFrame>
        <p:nvGraphicFramePr>
          <p:cNvPr id="14" name="Tabela 14">
            <a:extLst>
              <a:ext uri="{FF2B5EF4-FFF2-40B4-BE49-F238E27FC236}">
                <a16:creationId xmlns:a16="http://schemas.microsoft.com/office/drawing/2014/main" id="{F7F362F8-8220-270A-736F-679F73DDA073}"/>
              </a:ext>
            </a:extLst>
          </p:cNvPr>
          <p:cNvGraphicFramePr>
            <a:graphicFrameLocks noGrp="1"/>
          </p:cNvGraphicFramePr>
          <p:nvPr>
            <p:extLst>
              <p:ext uri="{D42A27DB-BD31-4B8C-83A1-F6EECF244321}">
                <p14:modId xmlns:p14="http://schemas.microsoft.com/office/powerpoint/2010/main" val="4135982239"/>
              </p:ext>
            </p:extLst>
          </p:nvPr>
        </p:nvGraphicFramePr>
        <p:xfrm>
          <a:off x="4984159" y="5157192"/>
          <a:ext cx="3312368" cy="370840"/>
        </p:xfrm>
        <a:graphic>
          <a:graphicData uri="http://schemas.openxmlformats.org/drawingml/2006/table">
            <a:tbl>
              <a:tblPr firstRow="1" bandRow="1">
                <a:tableStyleId>{BDBED569-4797-4DF1-A0F4-6AAB3CD982D8}</a:tableStyleId>
              </a:tblPr>
              <a:tblGrid>
                <a:gridCol w="3312368">
                  <a:extLst>
                    <a:ext uri="{9D8B030D-6E8A-4147-A177-3AD203B41FA5}">
                      <a16:colId xmlns:a16="http://schemas.microsoft.com/office/drawing/2014/main" val="3909451435"/>
                    </a:ext>
                  </a:extLst>
                </a:gridCol>
              </a:tblGrid>
              <a:tr h="370840">
                <a:tc>
                  <a:txBody>
                    <a:bodyPr/>
                    <a:lstStyle/>
                    <a:p>
                      <a:endParaRPr lang="pl-PL" dirty="0"/>
                    </a:p>
                  </a:txBody>
                  <a:tcPr/>
                </a:tc>
                <a:extLst>
                  <a:ext uri="{0D108BD9-81ED-4DB2-BD59-A6C34878D82A}">
                    <a16:rowId xmlns:a16="http://schemas.microsoft.com/office/drawing/2014/main" val="2637538563"/>
                  </a:ext>
                </a:extLst>
              </a:tr>
            </a:tbl>
          </a:graphicData>
        </a:graphic>
      </p:graphicFrame>
      <p:graphicFrame>
        <p:nvGraphicFramePr>
          <p:cNvPr id="15" name="Tabela 15">
            <a:extLst>
              <a:ext uri="{FF2B5EF4-FFF2-40B4-BE49-F238E27FC236}">
                <a16:creationId xmlns:a16="http://schemas.microsoft.com/office/drawing/2014/main" id="{73FC2DD9-FB0C-7E24-AF2D-C7ECC94A23D0}"/>
              </a:ext>
            </a:extLst>
          </p:cNvPr>
          <p:cNvGraphicFramePr>
            <a:graphicFrameLocks noGrp="1"/>
          </p:cNvGraphicFramePr>
          <p:nvPr>
            <p:extLst>
              <p:ext uri="{D42A27DB-BD31-4B8C-83A1-F6EECF244321}">
                <p14:modId xmlns:p14="http://schemas.microsoft.com/office/powerpoint/2010/main" val="2831187329"/>
              </p:ext>
            </p:extLst>
          </p:nvPr>
        </p:nvGraphicFramePr>
        <p:xfrm>
          <a:off x="2279576" y="5825480"/>
          <a:ext cx="2880320" cy="370840"/>
        </p:xfrm>
        <a:graphic>
          <a:graphicData uri="http://schemas.openxmlformats.org/drawingml/2006/table">
            <a:tbl>
              <a:tblPr firstRow="1" bandRow="1">
                <a:tableStyleId>{BDBED569-4797-4DF1-A0F4-6AAB3CD982D8}</a:tableStyleId>
              </a:tblPr>
              <a:tblGrid>
                <a:gridCol w="2880320">
                  <a:extLst>
                    <a:ext uri="{9D8B030D-6E8A-4147-A177-3AD203B41FA5}">
                      <a16:colId xmlns:a16="http://schemas.microsoft.com/office/drawing/2014/main" val="3400306475"/>
                    </a:ext>
                  </a:extLst>
                </a:gridCol>
              </a:tblGrid>
              <a:tr h="370840">
                <a:tc>
                  <a:txBody>
                    <a:bodyPr/>
                    <a:lstStyle/>
                    <a:p>
                      <a:endParaRPr lang="pl-PL" dirty="0"/>
                    </a:p>
                  </a:txBody>
                  <a:tcPr/>
                </a:tc>
                <a:extLst>
                  <a:ext uri="{0D108BD9-81ED-4DB2-BD59-A6C34878D82A}">
                    <a16:rowId xmlns:a16="http://schemas.microsoft.com/office/drawing/2014/main" val="1910902472"/>
                  </a:ext>
                </a:extLst>
              </a:tr>
            </a:tbl>
          </a:graphicData>
        </a:graphic>
      </p:graphicFrame>
      <p:graphicFrame>
        <p:nvGraphicFramePr>
          <p:cNvPr id="16" name="Tabela 16">
            <a:extLst>
              <a:ext uri="{FF2B5EF4-FFF2-40B4-BE49-F238E27FC236}">
                <a16:creationId xmlns:a16="http://schemas.microsoft.com/office/drawing/2014/main" id="{9BFB0A0D-92BB-5B1C-1476-7F4CFD6AE62B}"/>
              </a:ext>
            </a:extLst>
          </p:cNvPr>
          <p:cNvGraphicFramePr>
            <a:graphicFrameLocks noGrp="1"/>
          </p:cNvGraphicFramePr>
          <p:nvPr>
            <p:extLst>
              <p:ext uri="{D42A27DB-BD31-4B8C-83A1-F6EECF244321}">
                <p14:modId xmlns:p14="http://schemas.microsoft.com/office/powerpoint/2010/main" val="1680908562"/>
              </p:ext>
            </p:extLst>
          </p:nvPr>
        </p:nvGraphicFramePr>
        <p:xfrm>
          <a:off x="6456040" y="5816332"/>
          <a:ext cx="4392486" cy="370840"/>
        </p:xfrm>
        <a:graphic>
          <a:graphicData uri="http://schemas.openxmlformats.org/drawingml/2006/table">
            <a:tbl>
              <a:tblPr firstRow="1" bandRow="1">
                <a:tableStyleId>{BDBED569-4797-4DF1-A0F4-6AAB3CD982D8}</a:tableStyleId>
              </a:tblPr>
              <a:tblGrid>
                <a:gridCol w="627498">
                  <a:extLst>
                    <a:ext uri="{9D8B030D-6E8A-4147-A177-3AD203B41FA5}">
                      <a16:colId xmlns:a16="http://schemas.microsoft.com/office/drawing/2014/main" val="584608443"/>
                    </a:ext>
                  </a:extLst>
                </a:gridCol>
                <a:gridCol w="627498">
                  <a:extLst>
                    <a:ext uri="{9D8B030D-6E8A-4147-A177-3AD203B41FA5}">
                      <a16:colId xmlns:a16="http://schemas.microsoft.com/office/drawing/2014/main" val="4129232431"/>
                    </a:ext>
                  </a:extLst>
                </a:gridCol>
                <a:gridCol w="627498">
                  <a:extLst>
                    <a:ext uri="{9D8B030D-6E8A-4147-A177-3AD203B41FA5}">
                      <a16:colId xmlns:a16="http://schemas.microsoft.com/office/drawing/2014/main" val="1717558684"/>
                    </a:ext>
                  </a:extLst>
                </a:gridCol>
                <a:gridCol w="627498">
                  <a:extLst>
                    <a:ext uri="{9D8B030D-6E8A-4147-A177-3AD203B41FA5}">
                      <a16:colId xmlns:a16="http://schemas.microsoft.com/office/drawing/2014/main" val="1045003303"/>
                    </a:ext>
                  </a:extLst>
                </a:gridCol>
                <a:gridCol w="627498">
                  <a:extLst>
                    <a:ext uri="{9D8B030D-6E8A-4147-A177-3AD203B41FA5}">
                      <a16:colId xmlns:a16="http://schemas.microsoft.com/office/drawing/2014/main" val="1027777201"/>
                    </a:ext>
                  </a:extLst>
                </a:gridCol>
                <a:gridCol w="627498">
                  <a:extLst>
                    <a:ext uri="{9D8B030D-6E8A-4147-A177-3AD203B41FA5}">
                      <a16:colId xmlns:a16="http://schemas.microsoft.com/office/drawing/2014/main" val="4083051053"/>
                    </a:ext>
                  </a:extLst>
                </a:gridCol>
                <a:gridCol w="627498">
                  <a:extLst>
                    <a:ext uri="{9D8B030D-6E8A-4147-A177-3AD203B41FA5}">
                      <a16:colId xmlns:a16="http://schemas.microsoft.com/office/drawing/2014/main" val="3377279924"/>
                    </a:ext>
                  </a:extLst>
                </a:gridCol>
              </a:tblGrid>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r>
                        <a:rPr lang="pl-PL" b="0" dirty="0"/>
                        <a:t>kWh</a:t>
                      </a:r>
                    </a:p>
                  </a:txBody>
                  <a:tcPr/>
                </a:tc>
                <a:extLst>
                  <a:ext uri="{0D108BD9-81ED-4DB2-BD59-A6C34878D82A}">
                    <a16:rowId xmlns:a16="http://schemas.microsoft.com/office/drawing/2014/main" val="116178308"/>
                  </a:ext>
                </a:extLst>
              </a:tr>
            </a:tbl>
          </a:graphicData>
        </a:graphic>
      </p:graphicFrame>
    </p:spTree>
    <p:extLst>
      <p:ext uri="{BB962C8B-B14F-4D97-AF65-F5344CB8AC3E}">
        <p14:creationId xmlns:p14="http://schemas.microsoft.com/office/powerpoint/2010/main" val="426629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526365" y="530352"/>
            <a:ext cx="10805160" cy="457200"/>
          </a:xfrm>
        </p:spPr>
        <p:txBody>
          <a:bodyPr>
            <a:normAutofit/>
          </a:bodyPr>
          <a:lstStyle/>
          <a:p>
            <a:pPr algn="ctr"/>
            <a:r>
              <a:rPr lang="pl-PL" sz="23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Dodatek gazowy czy refundacja VAT?</a:t>
            </a:r>
            <a:endParaRPr lang="pl-PL" sz="23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548640" y="1060704"/>
            <a:ext cx="10288693" cy="5266944"/>
          </a:xfrm>
        </p:spPr>
        <p:txBody>
          <a:bodyPr>
            <a:noAutofit/>
          </a:bodyPr>
          <a:lstStyle/>
          <a:p>
            <a:pPr marL="0" indent="0">
              <a:lnSpc>
                <a:spcPct val="120000"/>
              </a:lnSpc>
              <a:spcBef>
                <a:spcPts val="0"/>
              </a:spcBef>
              <a:spcAft>
                <a:spcPts val="1200"/>
              </a:spcAft>
              <a:buNone/>
            </a:pPr>
            <a:r>
              <a:rPr lang="pl-PL" b="1" dirty="0"/>
              <a:t>Art. 2 pkt 7 omawianej ustawy</a:t>
            </a:r>
          </a:p>
          <a:p>
            <a:pPr marL="0" indent="0">
              <a:lnSpc>
                <a:spcPct val="120000"/>
              </a:lnSpc>
              <a:spcBef>
                <a:spcPts val="0"/>
              </a:spcBef>
              <a:spcAft>
                <a:spcPts val="1200"/>
              </a:spcAft>
              <a:buNone/>
            </a:pPr>
            <a:r>
              <a:rPr lang="pl-PL" b="1" dirty="0"/>
              <a:t>gospodarstwo domowe:</a:t>
            </a:r>
          </a:p>
          <a:p>
            <a:pPr>
              <a:lnSpc>
                <a:spcPct val="120000"/>
              </a:lnSpc>
              <a:spcBef>
                <a:spcPts val="0"/>
              </a:spcBef>
              <a:spcAft>
                <a:spcPts val="1200"/>
              </a:spcAft>
              <a:buFontTx/>
              <a:buChar char="-"/>
            </a:pPr>
            <a:r>
              <a:rPr lang="pl-PL" dirty="0"/>
              <a:t>osoba fizyczna samotnie zamieszkująca i gospodarująca (gospodarstwo domowe jednoosobowe)</a:t>
            </a:r>
          </a:p>
          <a:p>
            <a:pPr>
              <a:lnSpc>
                <a:spcPct val="120000"/>
              </a:lnSpc>
              <a:spcBef>
                <a:spcPts val="0"/>
              </a:spcBef>
              <a:spcAft>
                <a:spcPts val="1200"/>
              </a:spcAft>
              <a:buFontTx/>
              <a:buChar char="-"/>
            </a:pPr>
            <a:r>
              <a:rPr lang="pl-PL" dirty="0"/>
              <a:t>osoba fizyczna oraz osoby z nią spokrewnione lub niespokrewnione pozostające w faktycznym związku, wspólnie z nią zamieszkujące i gospodarujące (gospodarstwo domowe wieloosobowe);</a:t>
            </a:r>
          </a:p>
          <a:p>
            <a:pPr marL="0" indent="0">
              <a:lnSpc>
                <a:spcPct val="120000"/>
              </a:lnSpc>
              <a:spcBef>
                <a:spcPts val="0"/>
              </a:spcBef>
              <a:spcAft>
                <a:spcPts val="1200"/>
              </a:spcAft>
              <a:buNone/>
            </a:pPr>
            <a:r>
              <a:rPr lang="pl-PL" b="1" dirty="0"/>
              <a:t>Art. 3 pkt 3a ustawy - Prawo energetyczne</a:t>
            </a:r>
          </a:p>
          <a:p>
            <a:pPr marL="0" indent="0">
              <a:lnSpc>
                <a:spcPct val="120000"/>
              </a:lnSpc>
              <a:spcBef>
                <a:spcPts val="0"/>
              </a:spcBef>
              <a:spcAft>
                <a:spcPts val="1200"/>
              </a:spcAft>
              <a:buNone/>
            </a:pPr>
            <a:r>
              <a:rPr lang="pl-PL" b="1" dirty="0"/>
              <a:t>paliwa gazowe</a:t>
            </a:r>
            <a:r>
              <a:rPr lang="pl-PL" dirty="0"/>
              <a:t> - gaz ziemny wysokometanowy lub zaazotowany, w tym skroplony gaz ziemny oraz propan-butan lub inne rodzaje gazu palnego, dostarczane za pomocą sieci gazowej, a także biogaz rolniczy, niezależnie od ich przeznaczenia;</a:t>
            </a:r>
          </a:p>
          <a:p>
            <a:pPr marL="0" indent="0">
              <a:lnSpc>
                <a:spcPct val="120000"/>
              </a:lnSpc>
              <a:spcBef>
                <a:spcPts val="0"/>
              </a:spcBef>
              <a:spcAft>
                <a:spcPts val="1200"/>
              </a:spcAft>
              <a:buNone/>
            </a:pPr>
            <a:endParaRPr lang="pl-PL" b="1" dirty="0"/>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p:txBody>
          <a:bodyPr/>
          <a:lstStyle/>
          <a:p>
            <a:pPr rtl="0"/>
            <a:fld id="{4FAB73BC-B049-4115-A692-8D63A059BFB8}" type="slidenum">
              <a:rPr lang="pl-PL" noProof="0" smtClean="0"/>
              <a:pPr rtl="0"/>
              <a:t>5</a:t>
            </a:fld>
            <a:endParaRPr lang="pl-PL" noProof="0"/>
          </a:p>
        </p:txBody>
      </p:sp>
    </p:spTree>
    <p:extLst>
      <p:ext uri="{BB962C8B-B14F-4D97-AF65-F5344CB8AC3E}">
        <p14:creationId xmlns:p14="http://schemas.microsoft.com/office/powerpoint/2010/main" val="83529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algn="just">
              <a:lnSpc>
                <a:spcPct val="100000"/>
              </a:lnSpc>
              <a:spcBef>
                <a:spcPts val="0"/>
              </a:spcBef>
              <a:spcAft>
                <a:spcPts val="600"/>
              </a:spcAft>
            </a:pPr>
            <a:r>
              <a:rPr lang="pl-PL" sz="1800" dirty="0">
                <a:solidFill>
                  <a:srgbClr val="000000"/>
                </a:solidFill>
                <a:effectLst/>
                <a:latin typeface="+mj-lt"/>
                <a:ea typeface="Arial" panose="020B0604020202020204" pitchFamily="34" charset="0"/>
                <a:cs typeface="Times New Roman" panose="02020603050405020304" pitchFamily="18" charset="0"/>
              </a:rPr>
              <a:t>wszystkie podane w załączniku dane są zgodne z prawdą,</a:t>
            </a:r>
          </a:p>
          <a:p>
            <a:pPr algn="just">
              <a:lnSpc>
                <a:spcPct val="100000"/>
              </a:lnSpc>
              <a:spcBef>
                <a:spcPts val="0"/>
              </a:spcBef>
              <a:spcAft>
                <a:spcPts val="600"/>
              </a:spcAft>
            </a:pPr>
            <a:r>
              <a:rPr lang="pl-PL" sz="1800" dirty="0">
                <a:solidFill>
                  <a:srgbClr val="000000"/>
                </a:solidFill>
                <a:effectLst/>
                <a:latin typeface="+mj-lt"/>
                <a:ea typeface="Arial" panose="020B0604020202020204" pitchFamily="34" charset="0"/>
                <a:cs typeface="Times New Roman" panose="02020603050405020304" pitchFamily="18" charset="0"/>
              </a:rPr>
              <a:t>jestem świadoma/świadomy odpowiedzialności karnej za złożenie fałszywego oświadczenia.</a:t>
            </a:r>
          </a:p>
          <a:p>
            <a:pPr algn="just">
              <a:lnSpc>
                <a:spcPct val="100000"/>
              </a:lnSpc>
              <a:spcBef>
                <a:spcPts val="0"/>
              </a:spcBef>
              <a:spcAft>
                <a:spcPts val="600"/>
              </a:spcAft>
            </a:pPr>
            <a:endParaRPr lang="pl-PL" sz="1800" dirty="0">
              <a:solidFill>
                <a:srgbClr val="000000"/>
              </a:solidFill>
              <a:latin typeface="+mj-lt"/>
              <a:ea typeface="Arial" panose="020B0604020202020204" pitchFamily="34" charset="0"/>
              <a:cs typeface="Times New Roman" panose="02020603050405020304" pitchFamily="18" charset="0"/>
            </a:endParaRPr>
          </a:p>
          <a:p>
            <a:pPr algn="just">
              <a:lnSpc>
                <a:spcPct val="100000"/>
              </a:lnSpc>
              <a:spcBef>
                <a:spcPts val="0"/>
              </a:spcBef>
              <a:spcAft>
                <a:spcPts val="600"/>
              </a:spcAft>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miejscowość                                   data: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pl-PL" sz="1800" dirty="0">
                <a:effectLst/>
                <a:latin typeface="Calibri" panose="020F0502020204030204" pitchFamily="34" charset="0"/>
                <a:ea typeface="Calibri" panose="020F0502020204030204" pitchFamily="34" charset="0"/>
                <a:cs typeface="Times New Roman" panose="02020603050405020304" pitchFamily="18" charset="0"/>
              </a:rPr>
              <a:t> / mm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rrrr</a:t>
            </a:r>
            <a:r>
              <a:rPr lang="pl-PL" sz="1800" dirty="0">
                <a:effectLst/>
                <a:latin typeface="Calibri" panose="020F0502020204030204" pitchFamily="34" charset="0"/>
                <a:ea typeface="Calibri" panose="020F0502020204030204" pitchFamily="34" charset="0"/>
                <a:cs typeface="Times New Roman" panose="02020603050405020304" pitchFamily="18" charset="0"/>
              </a:rPr>
              <a:t>                            podpis wnioskodawcy</a:t>
            </a:r>
            <a:endParaRPr lang="pl-PL" sz="1800" dirty="0">
              <a:solidFill>
                <a:srgbClr val="000000"/>
              </a:solidFill>
              <a:effectLst/>
              <a:latin typeface="+mj-lt"/>
              <a:ea typeface="Arial" panose="020B0604020202020204" pitchFamily="34" charset="0"/>
              <a:cs typeface="Times New Roman" panose="02020603050405020304" pitchFamily="18" charset="0"/>
            </a:endParaRPr>
          </a:p>
          <a:p>
            <a:pPr algn="just">
              <a:lnSpc>
                <a:spcPct val="100000"/>
              </a:lnSpc>
              <a:spcBef>
                <a:spcPts val="0"/>
              </a:spcBef>
              <a:spcAft>
                <a:spcPts val="600"/>
              </a:spcAft>
            </a:pPr>
            <a:endParaRPr lang="pl-PL" sz="1800" dirty="0">
              <a:solidFill>
                <a:srgbClr val="000000"/>
              </a:solidFill>
              <a:effectLst/>
              <a:latin typeface="+mj-lt"/>
              <a:ea typeface="Arial" panose="020B0604020202020204" pitchFamily="34" charset="0"/>
              <a:cs typeface="Times New Roman" panose="02020603050405020304" pitchFamily="18"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50</a:t>
            </a:fld>
            <a:endParaRPr lang="pl-PL" noProof="0"/>
          </a:p>
        </p:txBody>
      </p:sp>
      <p:graphicFrame>
        <p:nvGraphicFramePr>
          <p:cNvPr id="8" name="Tabela 10">
            <a:extLst>
              <a:ext uri="{FF2B5EF4-FFF2-40B4-BE49-F238E27FC236}">
                <a16:creationId xmlns:a16="http://schemas.microsoft.com/office/drawing/2014/main" id="{80173F33-675E-9B45-BC00-B1910ADD0FC3}"/>
              </a:ext>
            </a:extLst>
          </p:cNvPr>
          <p:cNvGraphicFramePr>
            <a:graphicFrameLocks noGrp="1"/>
          </p:cNvGraphicFramePr>
          <p:nvPr>
            <p:extLst>
              <p:ext uri="{D42A27DB-BD31-4B8C-83A1-F6EECF244321}">
                <p14:modId xmlns:p14="http://schemas.microsoft.com/office/powerpoint/2010/main" val="1416021274"/>
              </p:ext>
            </p:extLst>
          </p:nvPr>
        </p:nvGraphicFramePr>
        <p:xfrm>
          <a:off x="416502" y="1628800"/>
          <a:ext cx="2223114" cy="370840"/>
        </p:xfrm>
        <a:graphic>
          <a:graphicData uri="http://schemas.openxmlformats.org/drawingml/2006/table">
            <a:tbl>
              <a:tblPr firstRow="1" bandRow="1">
                <a:tableStyleId>{BDBED569-4797-4DF1-A0F4-6AAB3CD982D8}</a:tableStyleId>
              </a:tblPr>
              <a:tblGrid>
                <a:gridCol w="2223114">
                  <a:extLst>
                    <a:ext uri="{9D8B030D-6E8A-4147-A177-3AD203B41FA5}">
                      <a16:colId xmlns:a16="http://schemas.microsoft.com/office/drawing/2014/main" val="2318320398"/>
                    </a:ext>
                  </a:extLst>
                </a:gridCol>
              </a:tblGrid>
              <a:tr h="370840">
                <a:tc>
                  <a:txBody>
                    <a:bodyPr/>
                    <a:lstStyle/>
                    <a:p>
                      <a:endParaRPr lang="pl-PL" dirty="0"/>
                    </a:p>
                  </a:txBody>
                  <a:tcPr/>
                </a:tc>
                <a:extLst>
                  <a:ext uri="{0D108BD9-81ED-4DB2-BD59-A6C34878D82A}">
                    <a16:rowId xmlns:a16="http://schemas.microsoft.com/office/drawing/2014/main" val="3112817693"/>
                  </a:ext>
                </a:extLst>
              </a:tr>
            </a:tbl>
          </a:graphicData>
        </a:graphic>
      </p:graphicFrame>
      <p:graphicFrame>
        <p:nvGraphicFramePr>
          <p:cNvPr id="11" name="Tabela 10">
            <a:extLst>
              <a:ext uri="{FF2B5EF4-FFF2-40B4-BE49-F238E27FC236}">
                <a16:creationId xmlns:a16="http://schemas.microsoft.com/office/drawing/2014/main" id="{DA9B69D7-8ABC-45F4-6250-400B58F89030}"/>
              </a:ext>
            </a:extLst>
          </p:cNvPr>
          <p:cNvGraphicFramePr>
            <a:graphicFrameLocks noGrp="1"/>
          </p:cNvGraphicFramePr>
          <p:nvPr>
            <p:extLst>
              <p:ext uri="{D42A27DB-BD31-4B8C-83A1-F6EECF244321}">
                <p14:modId xmlns:p14="http://schemas.microsoft.com/office/powerpoint/2010/main" val="4014460785"/>
              </p:ext>
            </p:extLst>
          </p:nvPr>
        </p:nvGraphicFramePr>
        <p:xfrm>
          <a:off x="3375011" y="1627575"/>
          <a:ext cx="2223114" cy="370840"/>
        </p:xfrm>
        <a:graphic>
          <a:graphicData uri="http://schemas.openxmlformats.org/drawingml/2006/table">
            <a:tbl>
              <a:tblPr firstRow="1" bandRow="1">
                <a:tableStyleId>{BDBED569-4797-4DF1-A0F4-6AAB3CD982D8}</a:tableStyleId>
              </a:tblPr>
              <a:tblGrid>
                <a:gridCol w="2223114">
                  <a:extLst>
                    <a:ext uri="{9D8B030D-6E8A-4147-A177-3AD203B41FA5}">
                      <a16:colId xmlns:a16="http://schemas.microsoft.com/office/drawing/2014/main" val="2318320398"/>
                    </a:ext>
                  </a:extLst>
                </a:gridCol>
              </a:tblGrid>
              <a:tr h="370840">
                <a:tc>
                  <a:txBody>
                    <a:bodyPr/>
                    <a:lstStyle/>
                    <a:p>
                      <a:endParaRPr lang="pl-PL" dirty="0"/>
                    </a:p>
                  </a:txBody>
                  <a:tcPr/>
                </a:tc>
                <a:extLst>
                  <a:ext uri="{0D108BD9-81ED-4DB2-BD59-A6C34878D82A}">
                    <a16:rowId xmlns:a16="http://schemas.microsoft.com/office/drawing/2014/main" val="3112817693"/>
                  </a:ext>
                </a:extLst>
              </a:tr>
            </a:tbl>
          </a:graphicData>
        </a:graphic>
      </p:graphicFrame>
      <p:graphicFrame>
        <p:nvGraphicFramePr>
          <p:cNvPr id="12" name="Tabela 10">
            <a:extLst>
              <a:ext uri="{FF2B5EF4-FFF2-40B4-BE49-F238E27FC236}">
                <a16:creationId xmlns:a16="http://schemas.microsoft.com/office/drawing/2014/main" id="{6CF21902-255F-BF6D-7C9C-DBFFFBC561D5}"/>
              </a:ext>
            </a:extLst>
          </p:cNvPr>
          <p:cNvGraphicFramePr>
            <a:graphicFrameLocks noGrp="1"/>
          </p:cNvGraphicFramePr>
          <p:nvPr>
            <p:extLst>
              <p:ext uri="{D42A27DB-BD31-4B8C-83A1-F6EECF244321}">
                <p14:modId xmlns:p14="http://schemas.microsoft.com/office/powerpoint/2010/main" val="543720565"/>
              </p:ext>
            </p:extLst>
          </p:nvPr>
        </p:nvGraphicFramePr>
        <p:xfrm>
          <a:off x="6816080" y="1628800"/>
          <a:ext cx="3744416" cy="370840"/>
        </p:xfrm>
        <a:graphic>
          <a:graphicData uri="http://schemas.openxmlformats.org/drawingml/2006/table">
            <a:tbl>
              <a:tblPr firstRow="1" bandRow="1">
                <a:tableStyleId>{BDBED569-4797-4DF1-A0F4-6AAB3CD982D8}</a:tableStyleId>
              </a:tblPr>
              <a:tblGrid>
                <a:gridCol w="3744416">
                  <a:extLst>
                    <a:ext uri="{9D8B030D-6E8A-4147-A177-3AD203B41FA5}">
                      <a16:colId xmlns:a16="http://schemas.microsoft.com/office/drawing/2014/main" val="2318320398"/>
                    </a:ext>
                  </a:extLst>
                </a:gridCol>
              </a:tblGrid>
              <a:tr h="370840">
                <a:tc>
                  <a:txBody>
                    <a:bodyPr/>
                    <a:lstStyle/>
                    <a:p>
                      <a:endParaRPr lang="pl-PL" dirty="0"/>
                    </a:p>
                  </a:txBody>
                  <a:tcPr/>
                </a:tc>
                <a:extLst>
                  <a:ext uri="{0D108BD9-81ED-4DB2-BD59-A6C34878D82A}">
                    <a16:rowId xmlns:a16="http://schemas.microsoft.com/office/drawing/2014/main" val="3112817693"/>
                  </a:ext>
                </a:extLst>
              </a:tr>
            </a:tbl>
          </a:graphicData>
        </a:graphic>
      </p:graphicFrame>
    </p:spTree>
    <p:extLst>
      <p:ext uri="{BB962C8B-B14F-4D97-AF65-F5344CB8AC3E}">
        <p14:creationId xmlns:p14="http://schemas.microsoft.com/office/powerpoint/2010/main" val="1550848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96595" y="80053"/>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Wniosek o refundację podatku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16502" y="601568"/>
            <a:ext cx="11521280" cy="5977214"/>
          </a:xfrm>
        </p:spPr>
        <p:txBody>
          <a:bodyPr>
            <a:noAutofit/>
          </a:bodyPr>
          <a:lstStyle/>
          <a:p>
            <a:pPr marL="0" indent="0" algn="just">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ZAŁĄCZNIK NR 3</a:t>
            </a: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do wniosku o wypłatę refundacji podatku vat za dostarczone paliwa gazowe</a:t>
            </a:r>
          </a:p>
          <a:p>
            <a:pPr marL="0" indent="0" algn="ctr">
              <a:lnSpc>
                <a:spcPct val="100000"/>
              </a:lnSpc>
              <a:spcBef>
                <a:spcPts val="0"/>
              </a:spcBef>
              <a:spcAft>
                <a:spcPts val="600"/>
              </a:spcAft>
              <a:buNone/>
            </a:pPr>
            <a:r>
              <a:rPr lang="pl-PL" sz="1800" b="1" dirty="0">
                <a:solidFill>
                  <a:srgbClr val="000000"/>
                </a:solidFill>
                <a:effectLst/>
                <a:latin typeface="+mj-lt"/>
                <a:ea typeface="Arial" panose="020B0604020202020204" pitchFamily="34" charset="0"/>
                <a:cs typeface="Times New Roman" panose="02020603050405020304" pitchFamily="18" charset="0"/>
              </a:rPr>
              <a:t>OŚWIADCZENIE WNIOSKODAWCY O INFORMACJACH NIEZBĘDNYCH DO OKREŚLENIA WYSOKOŚCI REFUNDACJI PODATKU VAT</a:t>
            </a: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ctr">
              <a:lnSpc>
                <a:spcPct val="100000"/>
              </a:lnSpc>
              <a:spcBef>
                <a:spcPts val="0"/>
              </a:spcBef>
              <a:spcAft>
                <a:spcPts val="600"/>
              </a:spcAft>
              <a:buNone/>
            </a:pPr>
            <a:endParaRPr lang="pl-PL" sz="1800" b="1" dirty="0">
              <a:solidFill>
                <a:srgbClr val="000000"/>
              </a:solidFill>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TREŚĆ OŚWIADCZENIA</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Oświadczam, że:</a:t>
            </a:r>
            <a:endParaRPr lang="pl-PL"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fakturę o numerze </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dokumentującą dostarczenie paliw gazowych do mojego gospodarstwa domowego,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otrzymałam/otrzymałem w dniu</a:t>
            </a:r>
          </a:p>
          <a:p>
            <a:pPr marL="0" indent="0">
              <a:lnSpc>
                <a:spcPct val="100000"/>
              </a:lnSpc>
              <a:spcBef>
                <a:spcPts val="0"/>
              </a:spcBef>
              <a:spcAft>
                <a:spcPts val="600"/>
              </a:spcAft>
              <a:buNone/>
            </a:pP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wszystkie podane w załączniku dane są zgodne z prawdą,</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jestem świadoma/świadomy odpowiedzialności karnej za złożenie fałszywego oświadczenia.</a:t>
            </a:r>
          </a:p>
          <a:p>
            <a:pPr marL="0" indent="0">
              <a:lnSpc>
                <a:spcPct val="100000"/>
              </a:lnSpc>
              <a:spcBef>
                <a:spcPts val="0"/>
              </a:spcBef>
              <a:spcAft>
                <a:spcPts val="6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 miejscowość                                   data: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pl-PL" sz="1800" dirty="0">
                <a:effectLst/>
                <a:latin typeface="Calibri" panose="020F0502020204030204" pitchFamily="34" charset="0"/>
                <a:ea typeface="Calibri" panose="020F0502020204030204" pitchFamily="34" charset="0"/>
                <a:cs typeface="Times New Roman" panose="02020603050405020304" pitchFamily="18" charset="0"/>
              </a:rPr>
              <a:t> / mm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rrrr</a:t>
            </a:r>
            <a:r>
              <a:rPr lang="pl-PL" sz="1800" dirty="0">
                <a:effectLst/>
                <a:latin typeface="Calibri" panose="020F0502020204030204" pitchFamily="34" charset="0"/>
                <a:ea typeface="Calibri" panose="020F0502020204030204" pitchFamily="34" charset="0"/>
                <a:cs typeface="Times New Roman" panose="02020603050405020304" pitchFamily="18" charset="0"/>
              </a:rPr>
              <a:t>                            podpis wnioskodawcy</a:t>
            </a: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nSpc>
                <a:spcPct val="100000"/>
              </a:lnSpc>
              <a:spcBef>
                <a:spcPts val="0"/>
              </a:spcBef>
              <a:spcAft>
                <a:spcPts val="600"/>
              </a:spcAft>
              <a:buNone/>
            </a:pPr>
            <a:endParaRPr lang="pl-PL" sz="1800" b="1"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endParaRPr lang="pl-PL" sz="1800" dirty="0">
              <a:solidFill>
                <a:srgbClr val="000000"/>
              </a:solidFill>
              <a:effectLst/>
              <a:latin typeface="+mj-lt"/>
              <a:ea typeface="Arial" panose="020B0604020202020204" pitchFamily="34" charset="0"/>
              <a:cs typeface="Times New Roman" panose="02020603050405020304" pitchFamily="18" charset="0"/>
            </a:endParaRPr>
          </a:p>
          <a:p>
            <a:pPr marL="0" indent="0" algn="just">
              <a:lnSpc>
                <a:spcPct val="100000"/>
              </a:lnSpc>
              <a:spcBef>
                <a:spcPts val="0"/>
              </a:spcBef>
              <a:spcAft>
                <a:spcPts val="600"/>
              </a:spcAft>
              <a:buNone/>
            </a:pPr>
            <a:r>
              <a:rPr lang="pl-PL" sz="1800" dirty="0">
                <a:solidFill>
                  <a:srgbClr val="000000"/>
                </a:solidFill>
                <a:effectLst/>
                <a:latin typeface="+mj-lt"/>
                <a:ea typeface="Arial" panose="020B0604020202020204" pitchFamily="34" charset="0"/>
                <a:cs typeface="Times New Roman" panose="02020603050405020304" pitchFamily="18" charset="0"/>
              </a:rPr>
              <a:t> </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22641" y="15738"/>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203706" y="6425989"/>
            <a:ext cx="302281" cy="365760"/>
          </a:xfrm>
        </p:spPr>
        <p:txBody>
          <a:bodyPr/>
          <a:lstStyle/>
          <a:p>
            <a:pPr rtl="0"/>
            <a:fld id="{4FAB73BC-B049-4115-A692-8D63A059BFB8}" type="slidenum">
              <a:rPr lang="pl-PL" noProof="0" smtClean="0"/>
              <a:pPr rtl="0"/>
              <a:t>51</a:t>
            </a:fld>
            <a:endParaRPr lang="pl-PL" noProof="0"/>
          </a:p>
        </p:txBody>
      </p:sp>
      <p:graphicFrame>
        <p:nvGraphicFramePr>
          <p:cNvPr id="4" name="Tabela 3">
            <a:extLst>
              <a:ext uri="{FF2B5EF4-FFF2-40B4-BE49-F238E27FC236}">
                <a16:creationId xmlns:a16="http://schemas.microsoft.com/office/drawing/2014/main" id="{5239E007-3AF2-E2BB-617D-B0CEACB28756}"/>
              </a:ext>
            </a:extLst>
          </p:cNvPr>
          <p:cNvGraphicFramePr>
            <a:graphicFrameLocks noGrp="1"/>
          </p:cNvGraphicFramePr>
          <p:nvPr>
            <p:extLst>
              <p:ext uri="{D42A27DB-BD31-4B8C-83A1-F6EECF244321}">
                <p14:modId xmlns:p14="http://schemas.microsoft.com/office/powerpoint/2010/main" val="156804578"/>
              </p:ext>
            </p:extLst>
          </p:nvPr>
        </p:nvGraphicFramePr>
        <p:xfrm>
          <a:off x="416502" y="1916832"/>
          <a:ext cx="11224114" cy="1601724"/>
        </p:xfrm>
        <a:graphic>
          <a:graphicData uri="http://schemas.openxmlformats.org/drawingml/2006/table">
            <a:tbl>
              <a:tblPr firstRow="1" firstCol="1" bandRow="1">
                <a:tableStyleId>{BDBED569-4797-4DF1-A0F4-6AAB3CD982D8}</a:tableStyleId>
              </a:tblPr>
              <a:tblGrid>
                <a:gridCol w="11224114">
                  <a:extLst>
                    <a:ext uri="{9D8B030D-6E8A-4147-A177-3AD203B41FA5}">
                      <a16:colId xmlns:a16="http://schemas.microsoft.com/office/drawing/2014/main" val="4018010778"/>
                    </a:ext>
                  </a:extLst>
                </a:gridCol>
              </a:tblGrid>
              <a:tr h="0">
                <a:tc>
                  <a:txBody>
                    <a:bodyPr/>
                    <a:lstStyle/>
                    <a:p>
                      <a:pPr algn="ctr">
                        <a:lnSpc>
                          <a:spcPct val="107000"/>
                        </a:lnSpc>
                        <a:spcBef>
                          <a:spcPts val="800"/>
                        </a:spcBef>
                        <a:spcAft>
                          <a:spcPts val="800"/>
                        </a:spcAft>
                      </a:pPr>
                      <a:r>
                        <a:rPr lang="pl-PL" sz="2000" dirty="0">
                          <a:effectLst/>
                        </a:rPr>
                        <a:t>UWAGA!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254646"/>
                  </a:ext>
                </a:extLst>
              </a:tr>
              <a:tr h="944880">
                <a:tc>
                  <a:txBody>
                    <a:bodyPr/>
                    <a:lstStyle/>
                    <a:p>
                      <a:pPr marR="482600" algn="just">
                        <a:lnSpc>
                          <a:spcPct val="107000"/>
                        </a:lnSpc>
                        <a:spcBef>
                          <a:spcPts val="400"/>
                        </a:spcBef>
                        <a:spcAft>
                          <a:spcPts val="400"/>
                        </a:spcAft>
                      </a:pPr>
                      <a:r>
                        <a:rPr lang="pl-PL" sz="2000" b="0" dirty="0">
                          <a:effectLst/>
                        </a:rPr>
                        <a:t>Wypełnij i dołącz do wniosków składanych po dniu 29 lutego 2024 roku.</a:t>
                      </a:r>
                      <a:br>
                        <a:rPr lang="pl-PL" sz="2000" b="0" dirty="0">
                          <a:effectLst/>
                        </a:rPr>
                      </a:br>
                      <a:r>
                        <a:rPr lang="pl-PL" sz="2000" b="0" dirty="0">
                          <a:effectLst/>
                        </a:rPr>
                        <a:t>Do 29 lutego 2024 roku wnioski można składać w dowolnym terminie po otrzymaniu faktury VAT. </a:t>
                      </a:r>
                      <a:br>
                        <a:rPr lang="pl-PL" sz="2000" b="0" dirty="0">
                          <a:effectLst/>
                        </a:rPr>
                      </a:br>
                      <a:r>
                        <a:rPr lang="pl-PL" sz="2000" b="0" dirty="0">
                          <a:effectLst/>
                        </a:rPr>
                        <a:t>Od 1 marca 2024 roku wniosek może obejmować jedynie fakturę VAT otrzymaną w terminie do 30 dni poprzedzających złożenie wniosku.</a:t>
                      </a:r>
                      <a:endParaRPr lang="pl-PL" sz="20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3174025"/>
                  </a:ext>
                </a:extLst>
              </a:tr>
            </a:tbl>
          </a:graphicData>
        </a:graphic>
      </p:graphicFrame>
      <p:graphicFrame>
        <p:nvGraphicFramePr>
          <p:cNvPr id="14" name="Tabela 14">
            <a:extLst>
              <a:ext uri="{FF2B5EF4-FFF2-40B4-BE49-F238E27FC236}">
                <a16:creationId xmlns:a16="http://schemas.microsoft.com/office/drawing/2014/main" id="{142BE18E-71BC-47DB-8034-3EBD583135FB}"/>
              </a:ext>
            </a:extLst>
          </p:cNvPr>
          <p:cNvGraphicFramePr>
            <a:graphicFrameLocks noGrp="1"/>
          </p:cNvGraphicFramePr>
          <p:nvPr>
            <p:extLst>
              <p:ext uri="{D42A27DB-BD31-4B8C-83A1-F6EECF244321}">
                <p14:modId xmlns:p14="http://schemas.microsoft.com/office/powerpoint/2010/main" val="4005798903"/>
              </p:ext>
            </p:extLst>
          </p:nvPr>
        </p:nvGraphicFramePr>
        <p:xfrm>
          <a:off x="2711624" y="4293096"/>
          <a:ext cx="8128000" cy="370840"/>
        </p:xfrm>
        <a:graphic>
          <a:graphicData uri="http://schemas.openxmlformats.org/drawingml/2006/table">
            <a:tbl>
              <a:tblPr firstRow="1" bandRow="1">
                <a:tableStyleId>{BDBED569-4797-4DF1-A0F4-6AAB3CD982D8}</a:tableStyleId>
              </a:tblPr>
              <a:tblGrid>
                <a:gridCol w="8128000">
                  <a:extLst>
                    <a:ext uri="{9D8B030D-6E8A-4147-A177-3AD203B41FA5}">
                      <a16:colId xmlns:a16="http://schemas.microsoft.com/office/drawing/2014/main" val="2609745113"/>
                    </a:ext>
                  </a:extLst>
                </a:gridCol>
              </a:tblGrid>
              <a:tr h="370840">
                <a:tc>
                  <a:txBody>
                    <a:bodyPr/>
                    <a:lstStyle/>
                    <a:p>
                      <a:endParaRPr lang="pl-PL" dirty="0"/>
                    </a:p>
                  </a:txBody>
                  <a:tcPr/>
                </a:tc>
                <a:extLst>
                  <a:ext uri="{0D108BD9-81ED-4DB2-BD59-A6C34878D82A}">
                    <a16:rowId xmlns:a16="http://schemas.microsoft.com/office/drawing/2014/main" val="2045840775"/>
                  </a:ext>
                </a:extLst>
              </a:tr>
            </a:tbl>
          </a:graphicData>
        </a:graphic>
      </p:graphicFrame>
      <p:graphicFrame>
        <p:nvGraphicFramePr>
          <p:cNvPr id="15" name="Tabela 15">
            <a:extLst>
              <a:ext uri="{FF2B5EF4-FFF2-40B4-BE49-F238E27FC236}">
                <a16:creationId xmlns:a16="http://schemas.microsoft.com/office/drawing/2014/main" id="{B4C3454C-50D1-82AB-721C-B8A08B1C3F17}"/>
              </a:ext>
            </a:extLst>
          </p:cNvPr>
          <p:cNvGraphicFramePr>
            <a:graphicFrameLocks noGrp="1"/>
          </p:cNvGraphicFramePr>
          <p:nvPr>
            <p:extLst>
              <p:ext uri="{D42A27DB-BD31-4B8C-83A1-F6EECF244321}">
                <p14:modId xmlns:p14="http://schemas.microsoft.com/office/powerpoint/2010/main" val="156504533"/>
              </p:ext>
            </p:extLst>
          </p:nvPr>
        </p:nvGraphicFramePr>
        <p:xfrm>
          <a:off x="3589306" y="5065099"/>
          <a:ext cx="5175672" cy="370840"/>
        </p:xfrm>
        <a:graphic>
          <a:graphicData uri="http://schemas.openxmlformats.org/drawingml/2006/table">
            <a:tbl>
              <a:tblPr firstRow="1" bandRow="1">
                <a:tableStyleId>{BDBED569-4797-4DF1-A0F4-6AAB3CD982D8}</a:tableStyleId>
              </a:tblPr>
              <a:tblGrid>
                <a:gridCol w="5175672">
                  <a:extLst>
                    <a:ext uri="{9D8B030D-6E8A-4147-A177-3AD203B41FA5}">
                      <a16:colId xmlns:a16="http://schemas.microsoft.com/office/drawing/2014/main" val="2243956111"/>
                    </a:ext>
                  </a:extLst>
                </a:gridCol>
              </a:tblGrid>
              <a:tr h="370840">
                <a:tc>
                  <a:txBody>
                    <a:bodyPr/>
                    <a:lstStyle/>
                    <a:p>
                      <a:endParaRPr lang="pl-PL" dirty="0"/>
                    </a:p>
                  </a:txBody>
                  <a:tcPr/>
                </a:tc>
                <a:extLst>
                  <a:ext uri="{0D108BD9-81ED-4DB2-BD59-A6C34878D82A}">
                    <a16:rowId xmlns:a16="http://schemas.microsoft.com/office/drawing/2014/main" val="1221245485"/>
                  </a:ext>
                </a:extLst>
              </a:tr>
            </a:tbl>
          </a:graphicData>
        </a:graphic>
      </p:graphicFrame>
    </p:spTree>
    <p:extLst>
      <p:ext uri="{BB962C8B-B14F-4D97-AF65-F5344CB8AC3E}">
        <p14:creationId xmlns:p14="http://schemas.microsoft.com/office/powerpoint/2010/main" val="2119912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155E06-82C4-D1AB-15C0-30856F79B5E9}"/>
              </a:ext>
            </a:extLst>
          </p:cNvPr>
          <p:cNvSpPr>
            <a:spLocks noGrp="1"/>
          </p:cNvSpPr>
          <p:nvPr>
            <p:ph type="title"/>
          </p:nvPr>
        </p:nvSpPr>
        <p:spPr>
          <a:xfrm>
            <a:off x="550012" y="2565269"/>
            <a:ext cx="11306628" cy="936104"/>
          </a:xfrm>
        </p:spPr>
        <p:txBody>
          <a:bodyPr>
            <a:noAutofit/>
          </a:bodyPr>
          <a:lstStyle/>
          <a:p>
            <a:pPr algn="ctr"/>
            <a:r>
              <a:rPr lang="pl-PL" sz="55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Weryfikacja wniosku o refundację VAT</a:t>
            </a:r>
            <a:endParaRPr lang="pl-PL" sz="5500" b="1" i="1" cap="none" spc="0" dirty="0">
              <a:solidFill>
                <a:srgbClr val="002060"/>
              </a:solidFill>
            </a:endParaRPr>
          </a:p>
        </p:txBody>
      </p:sp>
      <p:sp>
        <p:nvSpPr>
          <p:cNvPr id="3" name="Symbol zastępczy numeru slajdu 2">
            <a:extLst>
              <a:ext uri="{FF2B5EF4-FFF2-40B4-BE49-F238E27FC236}">
                <a16:creationId xmlns:a16="http://schemas.microsoft.com/office/drawing/2014/main" id="{3A78ABF5-F255-9946-64EF-3099E630CBD6}"/>
              </a:ext>
            </a:extLst>
          </p:cNvPr>
          <p:cNvSpPr>
            <a:spLocks noGrp="1"/>
          </p:cNvSpPr>
          <p:nvPr>
            <p:ph type="sldNum" sz="quarter" idx="4"/>
          </p:nvPr>
        </p:nvSpPr>
        <p:spPr/>
        <p:txBody>
          <a:bodyPr/>
          <a:lstStyle/>
          <a:p>
            <a:pPr rtl="0"/>
            <a:fld id="{4FAB73BC-B049-4115-A692-8D63A059BFB8}" type="slidenum">
              <a:rPr lang="pl-PL" noProof="0" smtClean="0"/>
              <a:pPr rtl="0"/>
              <a:t>52</a:t>
            </a:fld>
            <a:endParaRPr lang="pl-PL" noProof="0"/>
          </a:p>
        </p:txBody>
      </p:sp>
    </p:spTree>
    <p:extLst>
      <p:ext uri="{BB962C8B-B14F-4D97-AF65-F5344CB8AC3E}">
        <p14:creationId xmlns:p14="http://schemas.microsoft.com/office/powerpoint/2010/main" val="3881166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Weryfikacja wniosku o refundację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Art. 20</a:t>
            </a:r>
          </a:p>
          <a:p>
            <a:pPr marL="502920" indent="-457200" algn="l">
              <a:lnSpc>
                <a:spcPct val="100000"/>
              </a:lnSpc>
              <a:spcBef>
                <a:spcPts val="0"/>
              </a:spcBef>
              <a:buAutoNum type="arabicPeriod" startAt="2"/>
            </a:pPr>
            <a:endParaRPr lang="pl-PL" sz="2200"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AutoNum type="arabicPeriod" startAt="2"/>
            </a:pPr>
            <a:r>
              <a:rPr lang="pl-PL" sz="2200" dirty="0">
                <a:solidFill>
                  <a:schemeClr val="tx1"/>
                </a:solidFill>
                <a:effectLst/>
                <a:latin typeface="Calibri" panose="020F0502020204030204" pitchFamily="34" charset="0"/>
                <a:cs typeface="Calibri" panose="020F0502020204030204" pitchFamily="34" charset="0"/>
              </a:rPr>
              <a:t>Wójt, burmistrz albo prezydent miasta dokonuje weryfikacji wniosku o refundację podatku VAT, w szczególności w zakresie zgłoszenia lub wpisania głównego źródła ogrzewania gospodarstwa domowego w centralnej ewidencji emisyjności budynków, o której mowa w art. 27a ust. 1 ustawy z dnia 21 listopada 2008 r. o wspieraniu termomodernizacji i remontów oraz o centralnej ewidencji emisyjności budynków.</a:t>
            </a:r>
          </a:p>
          <a:p>
            <a:pPr marL="502920" indent="-457200" algn="l">
              <a:lnSpc>
                <a:spcPct val="100000"/>
              </a:lnSpc>
              <a:spcBef>
                <a:spcPts val="0"/>
              </a:spcBef>
              <a:buAutoNum type="arabicPeriod" startAt="2"/>
            </a:pPr>
            <a:endParaRPr lang="pl-PL" sz="2200" dirty="0">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53</a:t>
            </a:fld>
            <a:endParaRPr lang="pl-PL" noProof="0"/>
          </a:p>
        </p:txBody>
      </p:sp>
    </p:spTree>
    <p:extLst>
      <p:ext uri="{BB962C8B-B14F-4D97-AF65-F5344CB8AC3E}">
        <p14:creationId xmlns:p14="http://schemas.microsoft.com/office/powerpoint/2010/main" val="3913496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Weryfikacja wniosku o refundację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Art. 20</a:t>
            </a:r>
          </a:p>
          <a:p>
            <a:pPr marL="502920" indent="-457200" algn="l">
              <a:lnSpc>
                <a:spcPct val="100000"/>
              </a:lnSpc>
              <a:spcBef>
                <a:spcPts val="0"/>
              </a:spcBef>
              <a:buAutoNum type="arabicPeriod" startAt="2"/>
            </a:pPr>
            <a:endParaRPr lang="pl-PL" sz="2200"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Font typeface="+mj-lt"/>
              <a:buAutoNum type="arabicPeriod" startAt="4"/>
            </a:pPr>
            <a:r>
              <a:rPr lang="pl-PL" sz="2200" dirty="0">
                <a:solidFill>
                  <a:schemeClr val="tx1"/>
                </a:solidFill>
                <a:effectLst/>
                <a:latin typeface="Calibri" panose="020F0502020204030204" pitchFamily="34" charset="0"/>
                <a:cs typeface="Calibri" panose="020F0502020204030204" pitchFamily="34" charset="0"/>
              </a:rPr>
              <a:t>Wójt, burmistrz albo prezydent miasta, weryfikuje wniosek o refundację podatku VAT w zakresie:</a:t>
            </a:r>
          </a:p>
          <a:p>
            <a:pPr marL="45720" indent="0" algn="l">
              <a:lnSpc>
                <a:spcPct val="100000"/>
              </a:lnSpc>
              <a:spcBef>
                <a:spcPts val="0"/>
              </a:spcBef>
              <a:buNone/>
            </a:pPr>
            <a:r>
              <a:rPr lang="pl-PL" sz="2200" dirty="0">
                <a:solidFill>
                  <a:schemeClr val="tx1"/>
                </a:solidFill>
                <a:effectLst/>
                <a:latin typeface="Calibri" panose="020F0502020204030204" pitchFamily="34" charset="0"/>
                <a:cs typeface="Calibri" panose="020F0502020204030204" pitchFamily="34" charset="0"/>
              </a:rPr>
              <a:t>1) zgłoszenia lub wpisania głównego źródła ogrzewania gospodarstwa domowego w centralnej ewidencji emisyjności budynków, o której mowa w art. 27a ust. 1 ustawy z dnia 21 listopada 2008 r. o wspieraniu termomodernizacji i remontów oraz o centralnej ewidencji emisyjności budynków,</a:t>
            </a:r>
          </a:p>
          <a:p>
            <a:pPr marL="45720" indent="0" algn="l">
              <a:lnSpc>
                <a:spcPct val="100000"/>
              </a:lnSpc>
              <a:spcBef>
                <a:spcPts val="0"/>
              </a:spcBef>
              <a:buNone/>
            </a:pPr>
            <a:endParaRPr lang="pl-PL" sz="22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dirty="0">
                <a:solidFill>
                  <a:schemeClr val="tx1"/>
                </a:solidFill>
                <a:effectLst/>
                <a:latin typeface="Calibri" panose="020F0502020204030204" pitchFamily="34" charset="0"/>
                <a:cs typeface="Calibri" panose="020F0502020204030204" pitchFamily="34" charset="0"/>
              </a:rPr>
              <a:t>2) wysokości przeciętnego miesięcznego dochodu, o którym mowa w art. 18 pkt 2, zgodnie z ust. 3</a:t>
            </a:r>
          </a:p>
          <a:p>
            <a:pPr marL="45720" indent="0" algn="l">
              <a:lnSpc>
                <a:spcPct val="100000"/>
              </a:lnSpc>
              <a:spcBef>
                <a:spcPts val="0"/>
              </a:spcBef>
              <a:buNone/>
            </a:pPr>
            <a:endParaRPr lang="pl-PL" sz="2200"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dirty="0">
                <a:solidFill>
                  <a:schemeClr val="tx1"/>
                </a:solidFill>
                <a:effectLst/>
                <a:latin typeface="Calibri" panose="020F0502020204030204" pitchFamily="34" charset="0"/>
                <a:cs typeface="Calibri" panose="020F0502020204030204" pitchFamily="34" charset="0"/>
              </a:rPr>
              <a:t>- </a:t>
            </a:r>
            <a:r>
              <a:rPr lang="pl-PL" sz="2200" b="1" dirty="0">
                <a:solidFill>
                  <a:schemeClr val="tx1"/>
                </a:solidFill>
                <a:effectLst/>
                <a:latin typeface="Calibri" panose="020F0502020204030204" pitchFamily="34" charset="0"/>
                <a:cs typeface="Calibri" panose="020F0502020204030204" pitchFamily="34" charset="0"/>
              </a:rPr>
              <a:t>jednorazowo przy złożeniu pierwszego wniosku o refundację podatku VAT </a:t>
            </a:r>
            <a:r>
              <a:rPr lang="pl-PL" sz="2200" dirty="0">
                <a:solidFill>
                  <a:schemeClr val="tx1"/>
                </a:solidFill>
                <a:effectLst/>
                <a:latin typeface="Calibri" panose="020F0502020204030204" pitchFamily="34" charset="0"/>
                <a:cs typeface="Calibri" panose="020F0502020204030204" pitchFamily="34" charset="0"/>
              </a:rPr>
              <a:t>przez odbiorcę paliw gazowych w gospodarstwie domowym, o którym mowa w art. 62b ust. 1 pkt 2 lit. a ustawy - Prawo energetyczne.</a:t>
            </a:r>
          </a:p>
          <a:p>
            <a:pPr marL="502920" indent="-457200" algn="l">
              <a:lnSpc>
                <a:spcPct val="100000"/>
              </a:lnSpc>
              <a:spcBef>
                <a:spcPts val="0"/>
              </a:spcBef>
              <a:buAutoNum type="arabicPeriod" startAt="2"/>
            </a:pPr>
            <a:endParaRPr lang="pl-PL" sz="2200" dirty="0">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54</a:t>
            </a:fld>
            <a:endParaRPr lang="pl-PL" noProof="0"/>
          </a:p>
        </p:txBody>
      </p:sp>
    </p:spTree>
    <p:extLst>
      <p:ext uri="{BB962C8B-B14F-4D97-AF65-F5344CB8AC3E}">
        <p14:creationId xmlns:p14="http://schemas.microsoft.com/office/powerpoint/2010/main" val="1087069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Weryfikacja wniosku o refundację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502920" indent="-457200" algn="l">
              <a:lnSpc>
                <a:spcPct val="100000"/>
              </a:lnSpc>
              <a:spcBef>
                <a:spcPts val="0"/>
              </a:spcBef>
              <a:buFont typeface="+mj-lt"/>
              <a:buAutoNum type="arabicPeriod" startAt="5"/>
            </a:pPr>
            <a:endParaRPr lang="pl-PL" sz="2200" b="1" dirty="0">
              <a:solidFill>
                <a:schemeClr val="tx1"/>
              </a:solidFill>
              <a:effectLst/>
              <a:latin typeface="Calibri" panose="020F0502020204030204" pitchFamily="34" charset="0"/>
              <a:cs typeface="Calibri" panose="020F0502020204030204" pitchFamily="34" charset="0"/>
            </a:endParaRPr>
          </a:p>
          <a:p>
            <a:pPr marL="45720" indent="0" algn="l">
              <a:lnSpc>
                <a:spcPct val="100000"/>
              </a:lnSpc>
              <a:spcBef>
                <a:spcPts val="0"/>
              </a:spcBef>
              <a:buNone/>
            </a:pPr>
            <a:r>
              <a:rPr lang="pl-PL" sz="2200" b="1" dirty="0">
                <a:solidFill>
                  <a:schemeClr val="tx1"/>
                </a:solidFill>
                <a:effectLst/>
                <a:latin typeface="Calibri" panose="020F0502020204030204" pitchFamily="34" charset="0"/>
                <a:cs typeface="Calibri" panose="020F0502020204030204" pitchFamily="34" charset="0"/>
              </a:rPr>
              <a:t>Art. 20</a:t>
            </a:r>
          </a:p>
          <a:p>
            <a:pPr marL="502920" indent="-457200" algn="l">
              <a:lnSpc>
                <a:spcPct val="100000"/>
              </a:lnSpc>
              <a:spcBef>
                <a:spcPts val="0"/>
              </a:spcBef>
              <a:buFont typeface="+mj-lt"/>
              <a:buAutoNum type="arabicPeriod" startAt="5"/>
            </a:pPr>
            <a:endParaRPr lang="pl-PL" sz="2200"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Font typeface="+mj-lt"/>
              <a:buAutoNum type="arabicPeriod" startAt="5"/>
            </a:pPr>
            <a:r>
              <a:rPr lang="pl-PL" sz="2200" dirty="0">
                <a:solidFill>
                  <a:schemeClr val="tx1"/>
                </a:solidFill>
                <a:effectLst/>
                <a:latin typeface="Calibri" panose="020F0502020204030204" pitchFamily="34" charset="0"/>
                <a:cs typeface="Calibri" panose="020F0502020204030204" pitchFamily="34" charset="0"/>
              </a:rPr>
              <a:t>Przyznanie przez wójta, burmistrza lub prezydenta miasta refundacji podatku VAT nie wymaga wydania decyzji. Odmowa przyznania refundacji podatku VAT, uchylenie lub zmiana wysokości refundacji podatku VAT oraz rozstrzygnięcie w sprawie nienależnie pobranej refundacji podatku VAT wymagają wydania decyzji.</a:t>
            </a:r>
          </a:p>
          <a:p>
            <a:pPr marL="502920" indent="-457200" algn="l">
              <a:lnSpc>
                <a:spcPct val="100000"/>
              </a:lnSpc>
              <a:spcBef>
                <a:spcPts val="0"/>
              </a:spcBef>
              <a:buFont typeface="+mj-lt"/>
              <a:buAutoNum type="arabicPeriod" startAt="5"/>
            </a:pPr>
            <a:endParaRPr lang="pl-PL" sz="2200"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Font typeface="+mj-lt"/>
              <a:buAutoNum type="arabicPeriod" startAt="5"/>
            </a:pPr>
            <a:r>
              <a:rPr lang="pl-PL" sz="2200" dirty="0">
                <a:solidFill>
                  <a:schemeClr val="tx1"/>
                </a:solidFill>
                <a:effectLst/>
                <a:latin typeface="Calibri" panose="020F0502020204030204" pitchFamily="34" charset="0"/>
                <a:cs typeface="Calibri" panose="020F0502020204030204" pitchFamily="34" charset="0"/>
              </a:rPr>
              <a:t>Wójt, burmistrz lub prezydent miasta przesyła wnioskodawcy informację o przyznaniu refundacji podatku VAT na wskazany przez niego adres poczty elektronicznej - o ile wnioskodawca wskazał adres poczty elektronicznej we wniosku o refundację podatku VAT. W przypadku gdy wnioskodawca nie wskazał adresu poczty elektronicznej we wniosku o refundację podatku VAT, wójt, burmistrz lub prezydent miasta, odbierając ten wniosek od wnioskodawcy, informuje go o możliwości odebrania od tego organu informacji o przyznaniu refundacji podatku VAT.</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55</a:t>
            </a:fld>
            <a:endParaRPr lang="pl-PL" noProof="0"/>
          </a:p>
        </p:txBody>
      </p:sp>
    </p:spTree>
    <p:extLst>
      <p:ext uri="{BB962C8B-B14F-4D97-AF65-F5344CB8AC3E}">
        <p14:creationId xmlns:p14="http://schemas.microsoft.com/office/powerpoint/2010/main" val="1262892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a:bodyPr>
          <a:lstStyle/>
          <a:p>
            <a:pPr algn="ctr"/>
            <a:r>
              <a:rPr lang="pl-PL" sz="18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Weryfikacja wniosku o refundację VAT</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85831" y="563516"/>
            <a:ext cx="11521280" cy="6105844"/>
          </a:xfrm>
        </p:spPr>
        <p:txBody>
          <a:bodyPr>
            <a:noAutofit/>
          </a:bodyPr>
          <a:lstStyle/>
          <a:p>
            <a:pPr marL="45720" indent="0" algn="l">
              <a:lnSpc>
                <a:spcPct val="100000"/>
              </a:lnSpc>
              <a:spcBef>
                <a:spcPts val="0"/>
              </a:spcBef>
              <a:buNone/>
            </a:pPr>
            <a:r>
              <a:rPr lang="pl-PL" b="1" dirty="0">
                <a:solidFill>
                  <a:schemeClr val="tx1"/>
                </a:solidFill>
                <a:effectLst/>
                <a:latin typeface="Calibri" panose="020F0502020204030204" pitchFamily="34" charset="0"/>
                <a:cs typeface="Calibri" panose="020F0502020204030204" pitchFamily="34" charset="0"/>
              </a:rPr>
              <a:t>Art. 20</a:t>
            </a:r>
          </a:p>
          <a:p>
            <a:pPr marL="502920" indent="-457200" algn="l">
              <a:lnSpc>
                <a:spcPct val="100000"/>
              </a:lnSpc>
              <a:spcBef>
                <a:spcPts val="0"/>
              </a:spcBef>
              <a:buFont typeface="+mj-lt"/>
              <a:buAutoNum type="arabicPeriod" startAt="7"/>
            </a:pPr>
            <a:endParaRPr lang="pl-PL"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Font typeface="+mj-lt"/>
              <a:buAutoNum type="arabicPeriod" startAt="7"/>
            </a:pPr>
            <a:r>
              <a:rPr lang="pl-PL" dirty="0">
                <a:solidFill>
                  <a:schemeClr val="tx1"/>
                </a:solidFill>
                <a:effectLst/>
                <a:latin typeface="Calibri" panose="020F0502020204030204" pitchFamily="34" charset="0"/>
                <a:cs typeface="Calibri" panose="020F0502020204030204" pitchFamily="34" charset="0"/>
              </a:rPr>
              <a:t>Minister właściwy do spraw informatyzacji może udostępnić usługę umożliwiającą złożenie wniosku o refundację podatku VAT za jego pośrednictwem za pomocą środków komunikacji elektronicznej, w tym przy użyciu publicznej aplikacji mobilnej, o której mowa w art. 19e ust. 1 ustawy z dnia 17 lutego 2005 r. o informatyzacji działalności podmiotów realizujących zadania publiczne.</a:t>
            </a:r>
          </a:p>
          <a:p>
            <a:pPr marL="502920" indent="-457200" algn="l">
              <a:lnSpc>
                <a:spcPct val="100000"/>
              </a:lnSpc>
              <a:spcBef>
                <a:spcPts val="0"/>
              </a:spcBef>
              <a:buFont typeface="+mj-lt"/>
              <a:buAutoNum type="arabicPeriod" startAt="7"/>
            </a:pPr>
            <a:endParaRPr lang="pl-PL" dirty="0">
              <a:solidFill>
                <a:schemeClr val="tx1"/>
              </a:solidFill>
              <a:effectLst/>
              <a:latin typeface="Calibri" panose="020F0502020204030204" pitchFamily="34" charset="0"/>
              <a:cs typeface="Calibri" panose="020F0502020204030204" pitchFamily="34" charset="0"/>
            </a:endParaRPr>
          </a:p>
          <a:p>
            <a:pPr marL="502920" indent="-457200" algn="l">
              <a:lnSpc>
                <a:spcPct val="100000"/>
              </a:lnSpc>
              <a:spcBef>
                <a:spcPts val="0"/>
              </a:spcBef>
              <a:buFont typeface="+mj-lt"/>
              <a:buAutoNum type="arabicPeriod" startAt="7"/>
            </a:pPr>
            <a:r>
              <a:rPr lang="pl-PL" dirty="0">
                <a:solidFill>
                  <a:schemeClr val="tx1"/>
                </a:solidFill>
                <a:effectLst/>
                <a:latin typeface="Calibri" panose="020F0502020204030204" pitchFamily="34" charset="0"/>
                <a:cs typeface="Calibri" panose="020F0502020204030204" pitchFamily="34" charset="0"/>
              </a:rPr>
              <a:t>Wniosek o refundację podatku VAT złożony przy użyciu publicznej aplikacji mobilnej opatruje się zaawansowaną pieczęcią elektroniczną ministra właściwego do spraw informatyzacji, po uwierzytelnieniu składającego oświadczenie z wykorzystaniem certyfikatu, o którym mowa w art. 19e ust. 2a ustawy z dnia 17 lutego 2005 r. o informatyzacji działalności podmiotów realizujących zadania publiczne, wydanego użytkownikowi publicznej aplikacji mobilnej po uwierzytelnieniu w sposób określony w art. 20a ust. 1 tej ustawy. W przypadku złożenia wniosku o refundację podatku VAT przy użyciu publicznej aplikacji mobilnej do tego wniosku można załączyć odwzorowania cyfrowe dokumentów, o których mowa w ust. 1.</a:t>
            </a:r>
          </a:p>
          <a:p>
            <a:pPr marL="502920" indent="-457200" algn="l">
              <a:lnSpc>
                <a:spcPct val="100000"/>
              </a:lnSpc>
              <a:spcBef>
                <a:spcPts val="0"/>
              </a:spcBef>
              <a:buFont typeface="+mj-lt"/>
              <a:buAutoNum type="arabicPeriod" startAt="7"/>
            </a:pPr>
            <a:r>
              <a:rPr lang="pl-PL" dirty="0">
                <a:solidFill>
                  <a:schemeClr val="tx1"/>
                </a:solidFill>
                <a:effectLst/>
                <a:latin typeface="Calibri" panose="020F0502020204030204" pitchFamily="34" charset="0"/>
                <a:cs typeface="Calibri" panose="020F0502020204030204" pitchFamily="34" charset="0"/>
              </a:rPr>
              <a:t>W przypadku złożenia wniosku o refundację podatku VAT za pomocą środków komunikacji elektronicznej:</a:t>
            </a: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1) wniosek opatruje się kwalifikowanym podpisem elektronicznym, podpisem zaufanym albo podpisem osobistym;</a:t>
            </a:r>
          </a:p>
          <a:p>
            <a:pPr marL="45720" indent="0" algn="l">
              <a:lnSpc>
                <a:spcPct val="100000"/>
              </a:lnSpc>
              <a:spcBef>
                <a:spcPts val="0"/>
              </a:spcBef>
              <a:buNone/>
            </a:pPr>
            <a:r>
              <a:rPr lang="pl-PL" dirty="0">
                <a:solidFill>
                  <a:schemeClr val="tx1"/>
                </a:solidFill>
                <a:effectLst/>
                <a:latin typeface="Calibri" panose="020F0502020204030204" pitchFamily="34" charset="0"/>
                <a:cs typeface="Calibri" panose="020F0502020204030204" pitchFamily="34" charset="0"/>
              </a:rPr>
              <a:t>2) do wniosku można załączyć odwzorowania cyfrowe dokumentów, o których mowa w ust. 1.</a:t>
            </a:r>
            <a:endParaRPr lang="pl-PL" dirty="0">
              <a:latin typeface="Calibri" panose="020F0502020204030204" pitchFamily="34" charset="0"/>
              <a:cs typeface="Calibri" panose="020F0502020204030204" pitchFamily="34" charset="0"/>
            </a:endParaRP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a:xfrm>
            <a:off x="0" y="-19664"/>
            <a:ext cx="8329286" cy="457200"/>
          </a:xfrm>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56</a:t>
            </a:fld>
            <a:endParaRPr lang="pl-PL" noProof="0"/>
          </a:p>
        </p:txBody>
      </p:sp>
    </p:spTree>
    <p:extLst>
      <p:ext uri="{BB962C8B-B14F-4D97-AF65-F5344CB8AC3E}">
        <p14:creationId xmlns:p14="http://schemas.microsoft.com/office/powerpoint/2010/main" val="260811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526365" y="530352"/>
            <a:ext cx="10805160" cy="457200"/>
          </a:xfrm>
        </p:spPr>
        <p:txBody>
          <a:bodyPr>
            <a:normAutofit/>
          </a:bodyPr>
          <a:lstStyle/>
          <a:p>
            <a:pPr algn="ctr"/>
            <a:r>
              <a:rPr lang="pl-PL" sz="2300" b="1" i="1" u="sng"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Dodatek gazowy czy refundacja VAT?</a:t>
            </a:r>
            <a:endParaRPr lang="pl-PL" sz="23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548640" y="1060704"/>
            <a:ext cx="10288693" cy="5266944"/>
          </a:xfrm>
        </p:spPr>
        <p:txBody>
          <a:bodyPr>
            <a:noAutofit/>
          </a:bodyPr>
          <a:lstStyle/>
          <a:p>
            <a:pPr marL="0" indent="0">
              <a:lnSpc>
                <a:spcPct val="100000"/>
              </a:lnSpc>
              <a:spcBef>
                <a:spcPts val="0"/>
              </a:spcBef>
              <a:spcAft>
                <a:spcPts val="600"/>
              </a:spcAft>
              <a:buNone/>
            </a:pPr>
            <a:r>
              <a:rPr lang="pl-PL" sz="2000" b="1" dirty="0"/>
              <a:t>Art.  27g ust. 1 ustawy o wspieraniu termomodernizacji i remontów oraz o centralnej ewidencji emisyjności budynków </a:t>
            </a:r>
          </a:p>
          <a:p>
            <a:pPr marL="0" indent="0">
              <a:lnSpc>
                <a:spcPct val="100000"/>
              </a:lnSpc>
              <a:spcBef>
                <a:spcPts val="0"/>
              </a:spcBef>
              <a:spcAft>
                <a:spcPts val="600"/>
              </a:spcAft>
              <a:buNone/>
            </a:pPr>
            <a:r>
              <a:rPr lang="pl-PL" sz="2000" dirty="0"/>
              <a:t>Właściciel lub zarządca budynku lub lokalu składa do wójta, burmistrza lub prezydenta miasta deklarację o źródłach ciepła lub źródłach spalania paliw, o których mowa odpowiednio w art. 27a ust. 2 pkt 1 lit. a i c, zwaną dalej "deklaracją", w terminie 14 dni od dnia pierwszego uruchomienia tego źródła ciepła lub źródła spalania paliw.</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p:txBody>
          <a:bodyPr/>
          <a:lstStyle/>
          <a:p>
            <a:pPr rtl="0"/>
            <a:fld id="{4FAB73BC-B049-4115-A692-8D63A059BFB8}" type="slidenum">
              <a:rPr lang="pl-PL" noProof="0" smtClean="0"/>
              <a:pPr rtl="0"/>
              <a:t>6</a:t>
            </a:fld>
            <a:endParaRPr lang="pl-PL" noProof="0"/>
          </a:p>
        </p:txBody>
      </p:sp>
    </p:spTree>
    <p:extLst>
      <p:ext uri="{BB962C8B-B14F-4D97-AF65-F5344CB8AC3E}">
        <p14:creationId xmlns:p14="http://schemas.microsoft.com/office/powerpoint/2010/main" val="287721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155E06-82C4-D1AB-15C0-30856F79B5E9}"/>
              </a:ext>
            </a:extLst>
          </p:cNvPr>
          <p:cNvSpPr>
            <a:spLocks noGrp="1"/>
          </p:cNvSpPr>
          <p:nvPr>
            <p:ph type="title"/>
          </p:nvPr>
        </p:nvSpPr>
        <p:spPr>
          <a:xfrm>
            <a:off x="550012" y="2204864"/>
            <a:ext cx="11091976" cy="1952796"/>
          </a:xfrm>
        </p:spPr>
        <p:txBody>
          <a:bodyPr>
            <a:noAutofit/>
          </a:bodyPr>
          <a:lstStyle/>
          <a:p>
            <a:pPr algn="ctr"/>
            <a:r>
              <a:rPr lang="pl-PL" sz="55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5500" b="1" i="1" cap="none" spc="0" dirty="0">
              <a:solidFill>
                <a:srgbClr val="002060"/>
              </a:solidFill>
            </a:endParaRPr>
          </a:p>
        </p:txBody>
      </p:sp>
      <p:sp>
        <p:nvSpPr>
          <p:cNvPr id="3" name="Symbol zastępczy numeru slajdu 2">
            <a:extLst>
              <a:ext uri="{FF2B5EF4-FFF2-40B4-BE49-F238E27FC236}">
                <a16:creationId xmlns:a16="http://schemas.microsoft.com/office/drawing/2014/main" id="{3A78ABF5-F255-9946-64EF-3099E630CBD6}"/>
              </a:ext>
            </a:extLst>
          </p:cNvPr>
          <p:cNvSpPr>
            <a:spLocks noGrp="1"/>
          </p:cNvSpPr>
          <p:nvPr>
            <p:ph type="sldNum" sz="quarter" idx="4"/>
          </p:nvPr>
        </p:nvSpPr>
        <p:spPr/>
        <p:txBody>
          <a:bodyPr/>
          <a:lstStyle/>
          <a:p>
            <a:pPr rtl="0"/>
            <a:fld id="{4FAB73BC-B049-4115-A692-8D63A059BFB8}" type="slidenum">
              <a:rPr lang="pl-PL" noProof="0" smtClean="0"/>
              <a:pPr rtl="0"/>
              <a:t>7</a:t>
            </a:fld>
            <a:endParaRPr lang="pl-PL" noProof="0"/>
          </a:p>
        </p:txBody>
      </p:sp>
    </p:spTree>
    <p:extLst>
      <p:ext uri="{BB962C8B-B14F-4D97-AF65-F5344CB8AC3E}">
        <p14:creationId xmlns:p14="http://schemas.microsoft.com/office/powerpoint/2010/main" val="136213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603504"/>
            <a:ext cx="11521280" cy="6181344"/>
          </a:xfrm>
        </p:spPr>
        <p:txBody>
          <a:bodyPr>
            <a:noAutofit/>
          </a:bodyPr>
          <a:lstStyle/>
          <a:p>
            <a:pPr marL="0" indent="0">
              <a:lnSpc>
                <a:spcPct val="100000"/>
              </a:lnSpc>
              <a:spcBef>
                <a:spcPts val="0"/>
              </a:spcBef>
              <a:spcAft>
                <a:spcPts val="1200"/>
              </a:spcAft>
              <a:buNone/>
            </a:pPr>
            <a:r>
              <a:rPr lang="pl-PL" sz="2200" b="1" dirty="0"/>
              <a:t>art. 3 pkt 1 ustawy z dnia 28 listopada 2003 r. o świadczeniach rodzinnych</a:t>
            </a:r>
          </a:p>
          <a:p>
            <a:pPr marL="0" indent="0">
              <a:lnSpc>
                <a:spcPct val="100000"/>
              </a:lnSpc>
              <a:spcBef>
                <a:spcPts val="0"/>
              </a:spcBef>
              <a:spcAft>
                <a:spcPts val="1200"/>
              </a:spcAft>
              <a:buNone/>
            </a:pPr>
            <a:r>
              <a:rPr lang="pl-PL" sz="2200" dirty="0"/>
              <a:t>Dochody brane pod uwagę przy ustalaniu prawa do świadczeń rodzinnych to:</a:t>
            </a:r>
            <a:br>
              <a:rPr lang="pl-PL" sz="2200" dirty="0"/>
            </a:br>
            <a:endParaRPr lang="pl-PL" sz="2200" dirty="0"/>
          </a:p>
          <a:p>
            <a:pPr marL="0" indent="0">
              <a:lnSpc>
                <a:spcPct val="100000"/>
              </a:lnSpc>
              <a:spcBef>
                <a:spcPts val="0"/>
              </a:spcBef>
              <a:spcAft>
                <a:spcPts val="1200"/>
              </a:spcAft>
              <a:buNone/>
            </a:pPr>
            <a:r>
              <a:rPr lang="pl-PL" sz="2200" dirty="0"/>
              <a:t>a) przychody podlegające opodatkowaniu na zasadach określonych w art. 27, 30b, 30c, 30e i art. 30f  ustawy z dnia 26 lipca 1991 r. o podatku dochodowym od osób fizycznych, pomniejszone o koszty uzyskania przychodu, należny podatek dochodowy od osób fizycznych, składki na ubezpieczenia społeczne niezaliczone do kosztów uzyskania przychodu oraz składki na ubezpieczenie zdrowotne,</a:t>
            </a:r>
          </a:p>
          <a:p>
            <a:pPr marL="0" indent="0">
              <a:lnSpc>
                <a:spcPct val="100000"/>
              </a:lnSpc>
              <a:spcBef>
                <a:spcPts val="0"/>
              </a:spcBef>
              <a:spcAft>
                <a:spcPts val="1200"/>
              </a:spcAft>
              <a:buNone/>
            </a:pPr>
            <a:r>
              <a:rPr lang="pl-PL" sz="2200" dirty="0"/>
              <a:t>b) dochód z działalności podlegającej opodatkowaniu na podstawie przepisów o zryczałtowanym podatku dochodowym od niektórych przychodów osiąganych przez osoby fizyczne,</a:t>
            </a:r>
          </a:p>
          <a:p>
            <a:pPr marL="0" indent="0">
              <a:lnSpc>
                <a:spcPct val="100000"/>
              </a:lnSpc>
              <a:spcBef>
                <a:spcPts val="0"/>
              </a:spcBef>
              <a:spcAft>
                <a:spcPts val="1200"/>
              </a:spcAft>
              <a:buNone/>
            </a:pPr>
            <a:r>
              <a:rPr lang="pl-PL" sz="2200" dirty="0"/>
              <a:t>c) inne dochody niepodlegające opodatkowaniu na podstawie przepisów o podatku dochodowym od osób.</a:t>
            </a:r>
          </a:p>
          <a:p>
            <a:pPr marL="0" indent="0">
              <a:lnSpc>
                <a:spcPct val="100000"/>
              </a:lnSpc>
              <a:spcBef>
                <a:spcPts val="0"/>
              </a:spcBef>
              <a:spcAft>
                <a:spcPts val="1200"/>
              </a:spcAft>
              <a:buNone/>
            </a:pPr>
            <a:r>
              <a:rPr lang="pl-PL" sz="2200" dirty="0"/>
              <a:t>Od dochodów odlicza się kwotę alimentów świadczonych na rzecz innych osób.</a:t>
            </a:r>
          </a:p>
          <a:p>
            <a:pPr marL="0" indent="0">
              <a:lnSpc>
                <a:spcPct val="100000"/>
              </a:lnSpc>
              <a:spcBef>
                <a:spcPts val="0"/>
              </a:spcBef>
              <a:spcAft>
                <a:spcPts val="1200"/>
              </a:spcAft>
              <a:buNone/>
            </a:pPr>
            <a:endParaRPr lang="pl-PL" sz="2200" b="1" dirty="0"/>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8</a:t>
            </a:fld>
            <a:endParaRPr lang="pl-PL" noProof="0"/>
          </a:p>
        </p:txBody>
      </p:sp>
    </p:spTree>
    <p:extLst>
      <p:ext uri="{BB962C8B-B14F-4D97-AF65-F5344CB8AC3E}">
        <p14:creationId xmlns:p14="http://schemas.microsoft.com/office/powerpoint/2010/main" val="95988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F543FD-7FF7-8D9A-06D4-3BB2E61378CA}"/>
              </a:ext>
            </a:extLst>
          </p:cNvPr>
          <p:cNvSpPr>
            <a:spLocks noGrp="1"/>
          </p:cNvSpPr>
          <p:nvPr>
            <p:ph type="title"/>
          </p:nvPr>
        </p:nvSpPr>
        <p:spPr>
          <a:xfrm>
            <a:off x="8184232" y="73152"/>
            <a:ext cx="3960440" cy="457200"/>
          </a:xfrm>
        </p:spPr>
        <p:txBody>
          <a:bodyPr>
            <a:normAutofit fontScale="90000"/>
          </a:bodyPr>
          <a:lstStyle/>
          <a:p>
            <a:pPr algn="ctr"/>
            <a:r>
              <a:rPr lang="pl-PL" sz="1800" b="1" i="1" cap="none" spc="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Kryteria dochodowe do dodatku gazowego</a:t>
            </a:r>
            <a:endParaRPr lang="pl-PL" sz="1800" u="sng" dirty="0"/>
          </a:p>
        </p:txBody>
      </p:sp>
      <p:sp>
        <p:nvSpPr>
          <p:cNvPr id="3" name="Symbol zastępczy zawartości 2">
            <a:extLst>
              <a:ext uri="{FF2B5EF4-FFF2-40B4-BE49-F238E27FC236}">
                <a16:creationId xmlns:a16="http://schemas.microsoft.com/office/drawing/2014/main" id="{1DF88BDA-A1BE-87CC-5C02-F300ABCB81B7}"/>
              </a:ext>
            </a:extLst>
          </p:cNvPr>
          <p:cNvSpPr>
            <a:spLocks noGrp="1"/>
          </p:cNvSpPr>
          <p:nvPr>
            <p:ph sz="quarter" idx="13"/>
          </p:nvPr>
        </p:nvSpPr>
        <p:spPr>
          <a:xfrm>
            <a:off x="479377" y="603504"/>
            <a:ext cx="11521280" cy="6181344"/>
          </a:xfrm>
        </p:spPr>
        <p:txBody>
          <a:bodyPr>
            <a:noAutofit/>
          </a:bodyPr>
          <a:lstStyle/>
          <a:p>
            <a:pPr marL="0" indent="0">
              <a:lnSpc>
                <a:spcPct val="100000"/>
              </a:lnSpc>
              <a:spcBef>
                <a:spcPts val="0"/>
              </a:spcBef>
              <a:spcAft>
                <a:spcPts val="600"/>
              </a:spcAft>
              <a:buNone/>
            </a:pPr>
            <a:r>
              <a:rPr lang="pl-PL" b="1" dirty="0">
                <a:solidFill>
                  <a:schemeClr val="tx1"/>
                </a:solidFill>
                <a:latin typeface="Calibri" panose="020F0502020204030204" pitchFamily="34" charset="0"/>
                <a:cs typeface="Calibri" panose="020F0502020204030204" pitchFamily="34" charset="0"/>
              </a:rPr>
              <a:t>c)</a:t>
            </a:r>
            <a:r>
              <a:rPr lang="pl-PL" dirty="0">
                <a:solidFill>
                  <a:schemeClr val="tx1"/>
                </a:solidFill>
                <a:latin typeface="Calibri" panose="020F0502020204030204" pitchFamily="34" charset="0"/>
                <a:cs typeface="Calibri" panose="020F0502020204030204" pitchFamily="34" charset="0"/>
              </a:rPr>
              <a:t>inne dochody niepodlegające opodatkowaniu na podstawie przepisów o podatku dochodowym od osób fizycznych:</a:t>
            </a:r>
          </a:p>
          <a:p>
            <a:pPr marL="0" indent="0">
              <a:lnSpc>
                <a:spcPct val="100000"/>
              </a:lnSpc>
              <a:spcBef>
                <a:spcPts val="0"/>
              </a:spcBef>
              <a:spcAft>
                <a:spcPts val="600"/>
              </a:spcAft>
              <a:buNone/>
            </a:pPr>
            <a:r>
              <a:rPr lang="pl-PL" dirty="0">
                <a:solidFill>
                  <a:schemeClr val="tx1"/>
                </a:solidFill>
                <a:latin typeface="Calibri" panose="020F0502020204030204" pitchFamily="34" charset="0"/>
                <a:cs typeface="Calibri" panose="020F0502020204030204" pitchFamily="34" charset="0"/>
              </a:rPr>
              <a:t>– renty określone w przepisach o zaopatrzeniu inwalidów wojennych i wojskowych oraz ich rodzin,</a:t>
            </a:r>
          </a:p>
          <a:p>
            <a:pPr marL="0" indent="0">
              <a:lnSpc>
                <a:spcPct val="100000"/>
              </a:lnSpc>
              <a:spcBef>
                <a:spcPts val="0"/>
              </a:spcBef>
              <a:spcAft>
                <a:spcPts val="600"/>
              </a:spcAft>
              <a:buNone/>
            </a:pPr>
            <a:r>
              <a:rPr lang="pl-PL" dirty="0">
                <a:solidFill>
                  <a:schemeClr val="tx1"/>
                </a:solidFill>
                <a:latin typeface="Calibri" panose="020F0502020204030204" pitchFamily="34" charset="0"/>
                <a:cs typeface="Calibri" panose="020F0502020204030204" pitchFamily="34" charset="0"/>
              </a:rPr>
              <a:t>– renty wypłacone osobom represjonowanym i członkom ich rodzin, przyznane na zasadach określonych w przepisach o zaopatrzeniu inwalidów wojennych i wojskowych oraz ich rodzin,</a:t>
            </a:r>
          </a:p>
          <a:p>
            <a:pPr marL="0" indent="0">
              <a:lnSpc>
                <a:spcPct val="100000"/>
              </a:lnSpc>
              <a:spcBef>
                <a:spcPts val="0"/>
              </a:spcBef>
              <a:spcAft>
                <a:spcPts val="600"/>
              </a:spcAft>
              <a:buNone/>
            </a:pPr>
            <a:r>
              <a:rPr lang="pl-PL" dirty="0">
                <a:solidFill>
                  <a:schemeClr val="tx1"/>
                </a:solidFill>
                <a:latin typeface="Calibri" panose="020F0502020204030204" pitchFamily="34" charset="0"/>
                <a:cs typeface="Calibri" panose="020F0502020204030204" pitchFamily="34" charset="0"/>
              </a:rPr>
              <a:t>– świadczenie pieniężne, dodatek kompensacyjny oraz ryczałt energetyczny określone w przepisach o świadczeniu pieniężnym i uprawnieniach przysługujących żołnierzom zastępczej służby wojskowej przymusowo zatrudnianym w kopalniach węgla, kamieniołomach, zakładach rud uranu i batalionach budowlanych,</a:t>
            </a:r>
          </a:p>
          <a:p>
            <a:pPr marL="0" indent="0">
              <a:lnSpc>
                <a:spcPct val="100000"/>
              </a:lnSpc>
              <a:spcBef>
                <a:spcPts val="0"/>
              </a:spcBef>
              <a:spcAft>
                <a:spcPts val="600"/>
              </a:spcAft>
              <a:buNone/>
            </a:pPr>
            <a:r>
              <a:rPr lang="pl-PL" dirty="0">
                <a:solidFill>
                  <a:schemeClr val="tx1"/>
                </a:solidFill>
                <a:latin typeface="Calibri" panose="020F0502020204030204" pitchFamily="34" charset="0"/>
                <a:cs typeface="Calibri" panose="020F0502020204030204" pitchFamily="34" charset="0"/>
              </a:rPr>
              <a:t>– dodatek kombatancki, ryczałt energetyczny i dodatek kompensacyjny określone w przepisach o kombatantach oraz niektórych osobach będących ofiarami represji wojennych i okresu powojennego,</a:t>
            </a:r>
          </a:p>
          <a:p>
            <a:pPr marL="0" indent="0">
              <a:lnSpc>
                <a:spcPct val="100000"/>
              </a:lnSpc>
              <a:spcBef>
                <a:spcPts val="0"/>
              </a:spcBef>
              <a:spcAft>
                <a:spcPts val="600"/>
              </a:spcAft>
              <a:buNone/>
            </a:pPr>
            <a:r>
              <a:rPr lang="pl-PL" dirty="0">
                <a:solidFill>
                  <a:schemeClr val="tx1"/>
                </a:solidFill>
                <a:latin typeface="Calibri" panose="020F0502020204030204" pitchFamily="34" charset="0"/>
                <a:cs typeface="Calibri" panose="020F0502020204030204" pitchFamily="34" charset="0"/>
              </a:rPr>
              <a:t>– świadczenie pieniężne określone w przepisach o świadczeniu pieniężnym przysługującym osobom deportowanym do pracy przymusowej oraz osadzonym w obozach pracy przez III Rzeszę Niemiecką lub Związek Socjalistycznych Republik Radzieckich,</a:t>
            </a:r>
          </a:p>
          <a:p>
            <a:pPr marL="0" indent="0">
              <a:lnSpc>
                <a:spcPct val="100000"/>
              </a:lnSpc>
              <a:spcBef>
                <a:spcPts val="0"/>
              </a:spcBef>
              <a:spcAft>
                <a:spcPts val="600"/>
              </a:spcAft>
              <a:buNone/>
            </a:pPr>
            <a:r>
              <a:rPr lang="pl-PL" dirty="0">
                <a:solidFill>
                  <a:schemeClr val="tx1"/>
                </a:solidFill>
                <a:latin typeface="Calibri" panose="020F0502020204030204" pitchFamily="34" charset="0"/>
                <a:cs typeface="Calibri" panose="020F0502020204030204" pitchFamily="34" charset="0"/>
              </a:rPr>
              <a:t>– ryczałt energetyczny, emerytury i renty otrzymywane przez osoby, które utraciły wzrok w wyniku działań wojennych w latach 1939-1945 lub eksplozji pozostałych po tej wojnie niewypałów i niewybuchów,</a:t>
            </a:r>
          </a:p>
        </p:txBody>
      </p:sp>
      <p:pic>
        <p:nvPicPr>
          <p:cNvPr id="7" name="Symbol zastępczy obrazu 6" descr="Obraz zawierający zewnętrzne, niebo, woda, rzeka&#10;&#10;Opis wygenerowany automatycznie">
            <a:extLst>
              <a:ext uri="{FF2B5EF4-FFF2-40B4-BE49-F238E27FC236}">
                <a16:creationId xmlns:a16="http://schemas.microsoft.com/office/drawing/2014/main" id="{D206BAAD-7569-91B6-89C9-4598C3A2ACB1}"/>
              </a:ext>
            </a:extLst>
          </p:cNvPr>
          <p:cNvPicPr>
            <a:picLocks noGrp="1" noChangeAspect="1"/>
          </p:cNvPicPr>
          <p:nvPr>
            <p:ph type="pic" sz="quarter" idx="15"/>
          </p:nvPr>
        </p:nvPicPr>
        <p:blipFill>
          <a:blip r:embed="rId2"/>
          <a:srcRect t="46341" b="46341"/>
          <a:stretch>
            <a:fillRect/>
          </a:stretch>
        </p:blipFill>
        <p:spPr/>
      </p:pic>
      <p:sp>
        <p:nvSpPr>
          <p:cNvPr id="5" name="Symbol zastępczy numeru slajdu 4">
            <a:extLst>
              <a:ext uri="{FF2B5EF4-FFF2-40B4-BE49-F238E27FC236}">
                <a16:creationId xmlns:a16="http://schemas.microsoft.com/office/drawing/2014/main" id="{7D21E6F9-3A5A-3B8E-3B6C-078A138A68C0}"/>
              </a:ext>
            </a:extLst>
          </p:cNvPr>
          <p:cNvSpPr>
            <a:spLocks noGrp="1"/>
          </p:cNvSpPr>
          <p:nvPr>
            <p:ph type="sldNum" sz="quarter" idx="4"/>
          </p:nvPr>
        </p:nvSpPr>
        <p:spPr>
          <a:xfrm>
            <a:off x="191343" y="6419088"/>
            <a:ext cx="302281" cy="365760"/>
          </a:xfrm>
        </p:spPr>
        <p:txBody>
          <a:bodyPr/>
          <a:lstStyle/>
          <a:p>
            <a:pPr rtl="0"/>
            <a:fld id="{4FAB73BC-B049-4115-A692-8D63A059BFB8}" type="slidenum">
              <a:rPr lang="pl-PL" noProof="0" smtClean="0"/>
              <a:pPr rtl="0"/>
              <a:t>9</a:t>
            </a:fld>
            <a:endParaRPr lang="pl-PL" noProof="0"/>
          </a:p>
        </p:txBody>
      </p:sp>
    </p:spTree>
    <p:extLst>
      <p:ext uri="{BB962C8B-B14F-4D97-AF65-F5344CB8AC3E}">
        <p14:creationId xmlns:p14="http://schemas.microsoft.com/office/powerpoint/2010/main" val="3802440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woczesny_klasyczny_blo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Niestandardowy 1">
      <a:majorFont>
        <a:latin typeface="Calibri"/>
        <a:ea typeface=""/>
        <a:cs typeface=""/>
      </a:majorFont>
      <a:minorFont>
        <a:latin typeface="Calibri"/>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50285282_TF89082059_Win32.potx" id="{EC3698DC-B9AC-4291-B4A4-4685CC7F7E5E}" vid="{F022AE8F-35CC-4D3B-9659-52618B3D3197}"/>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Nowoczesna prezentacja z klasycznymi blokami</Template>
  <TotalTime>251</TotalTime>
  <Words>8072</Words>
  <Application>Microsoft Office PowerPoint</Application>
  <PresentationFormat>Panoramiczny</PresentationFormat>
  <Paragraphs>768</Paragraphs>
  <Slides>56</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56</vt:i4>
      </vt:variant>
    </vt:vector>
  </HeadingPairs>
  <TitlesOfParts>
    <vt:vector size="64" baseType="lpstr">
      <vt:lpstr>Arial</vt:lpstr>
      <vt:lpstr>Calibri</vt:lpstr>
      <vt:lpstr>Calibri Light</vt:lpstr>
      <vt:lpstr>Courier New</vt:lpstr>
      <vt:lpstr>Symbol</vt:lpstr>
      <vt:lpstr>Tw Cen MT</vt:lpstr>
      <vt:lpstr>Wingdings 3</vt:lpstr>
      <vt:lpstr>Nowoczesny_klasyczny_blok-3</vt:lpstr>
      <vt:lpstr>DODATKI GAZOWE 2023 - NOWE ZADANIE DLA GMIN</vt:lpstr>
      <vt:lpstr>Podstawa prawna</vt:lpstr>
      <vt:lpstr>Dodatek gazowy czy refundacja VAT?</vt:lpstr>
      <vt:lpstr>Dodatek gazowy czy refundacja VAT?</vt:lpstr>
      <vt:lpstr>Dodatek gazowy czy refundacja VAT?</vt:lpstr>
      <vt:lpstr>Dodatek gazowy czy refundacja VAT?</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Kryteria dochodowe do dodatku gazowego</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Wniosek o refundację podatku VAT</vt:lpstr>
      <vt:lpstr>Weryfikacja wniosku o refundację VAT</vt:lpstr>
      <vt:lpstr>Weryfikacja wniosku o refundację VAT</vt:lpstr>
      <vt:lpstr>Weryfikacja wniosku o refundację VAT</vt:lpstr>
      <vt:lpstr>Weryfikacja wniosku o refundację VAT</vt:lpstr>
      <vt:lpstr>Weryfikacja wniosku o refundację VAT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DODATKI GAZOWE 2023 - NOWE ZADANIE DLA GMIN</dc:title>
  <dc:creator>Joanna Myślińska</dc:creator>
  <cp:lastModifiedBy>Aneta Andrzejczyk</cp:lastModifiedBy>
  <cp:revision>3</cp:revision>
  <dcterms:created xsi:type="dcterms:W3CDTF">2022-12-31T11:28:59Z</dcterms:created>
  <dcterms:modified xsi:type="dcterms:W3CDTF">2023-02-13T13:32:32Z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